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8" r:id="rId3"/>
    <p:sldId id="268" r:id="rId4"/>
    <p:sldId id="269" r:id="rId5"/>
    <p:sldId id="270" r:id="rId6"/>
    <p:sldId id="315" r:id="rId7"/>
    <p:sldId id="316" r:id="rId8"/>
    <p:sldId id="366" r:id="rId9"/>
    <p:sldId id="367" r:id="rId10"/>
    <p:sldId id="368" r:id="rId11"/>
    <p:sldId id="272" r:id="rId12"/>
    <p:sldId id="370" r:id="rId13"/>
    <p:sldId id="371" r:id="rId14"/>
    <p:sldId id="409" r:id="rId15"/>
    <p:sldId id="411" r:id="rId16"/>
    <p:sldId id="276" r:id="rId17"/>
    <p:sldId id="387" r:id="rId18"/>
    <p:sldId id="384" r:id="rId19"/>
    <p:sldId id="385" r:id="rId20"/>
    <p:sldId id="386" r:id="rId21"/>
    <p:sldId id="372" r:id="rId22"/>
    <p:sldId id="303" r:id="rId23"/>
    <p:sldId id="302" r:id="rId24"/>
    <p:sldId id="299" r:id="rId25"/>
    <p:sldId id="41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94"/>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tiff>
</file>

<file path=ppt/media/image21.png>
</file>

<file path=ppt/media/image22.png>
</file>

<file path=ppt/media/image3.png>
</file>

<file path=ppt/media/image4.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EAC174-86A2-734C-84B0-8C4473464838}" type="datetimeFigureOut">
              <a:rPr lang="en-US" smtClean="0"/>
              <a:t>2/26/20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2177F6-C221-BA4F-AB95-C7D9286E9F02}" type="slidenum">
              <a:rPr lang="en-US" smtClean="0"/>
              <a:t>‹#›</a:t>
            </a:fld>
            <a:endParaRPr lang="en-US"/>
          </a:p>
        </p:txBody>
      </p:sp>
    </p:spTree>
    <p:extLst>
      <p:ext uri="{BB962C8B-B14F-4D97-AF65-F5344CB8AC3E}">
        <p14:creationId xmlns:p14="http://schemas.microsoft.com/office/powerpoint/2010/main" val="33621140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pPr marL="0" lvl="1" defTabSz="871515" eaLnBrk="1" fontAlgn="auto" hangingPunct="1">
              <a:spcBef>
                <a:spcPts val="0"/>
              </a:spcBef>
              <a:spcAft>
                <a:spcPts val="0"/>
              </a:spcAft>
              <a:defRPr/>
            </a:pPr>
            <a:endParaRPr lang="en-US" dirty="0"/>
          </a:p>
        </p:txBody>
      </p:sp>
      <p:sp>
        <p:nvSpPr>
          <p:cNvPr id="4" name="3 Marcador de número de diapositiva"/>
          <p:cNvSpPr>
            <a:spLocks noGrp="1"/>
          </p:cNvSpPr>
          <p:nvPr>
            <p:ph type="sldNum" sz="quarter" idx="10"/>
          </p:nvPr>
        </p:nvSpPr>
        <p:spPr>
          <a:xfrm>
            <a:off x="3884513" y="8685335"/>
            <a:ext cx="2971906" cy="457200"/>
          </a:xfrm>
          <a:prstGeom prst="rect">
            <a:avLst/>
          </a:prstGeom>
        </p:spPr>
        <p:txBody>
          <a:bodyPr lIns="87151" tIns="43576" rIns="87151" bIns="43576"/>
          <a:lstStyle/>
          <a:p>
            <a:fld id="{3E996518-B5DD-4E4C-A118-5E0AEF9EF20D}" type="slidenum">
              <a:rPr lang="es-ES" smtClean="0"/>
              <a:pPr/>
              <a:t>14</a:t>
            </a:fld>
            <a:endParaRPr lang="es-ES"/>
          </a:p>
        </p:txBody>
      </p:sp>
    </p:spTree>
    <p:extLst>
      <p:ext uri="{BB962C8B-B14F-4D97-AF65-F5344CB8AC3E}">
        <p14:creationId xmlns:p14="http://schemas.microsoft.com/office/powerpoint/2010/main" val="1326604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7C3D6-E625-EF41-B560-50506C10F13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4AB5A064-BC14-C244-9FE8-319AC9966F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65235A4-5AE9-7D4B-B17C-ADAC95A884FF}"/>
              </a:ext>
            </a:extLst>
          </p:cNvPr>
          <p:cNvSpPr>
            <a:spLocks noGrp="1"/>
          </p:cNvSpPr>
          <p:nvPr>
            <p:ph type="dt" sz="half" idx="10"/>
          </p:nvPr>
        </p:nvSpPr>
        <p:spPr/>
        <p:txBody>
          <a:bodyPr/>
          <a:lstStyle/>
          <a:p>
            <a:fld id="{01BFD9DC-0DF3-974C-8698-2D21B3AEFAE9}" type="datetimeFigureOut">
              <a:rPr lang="en-US" smtClean="0"/>
              <a:t>2/26/20</a:t>
            </a:fld>
            <a:endParaRPr lang="en-US"/>
          </a:p>
        </p:txBody>
      </p:sp>
      <p:sp>
        <p:nvSpPr>
          <p:cNvPr id="5" name="Footer Placeholder 4">
            <a:extLst>
              <a:ext uri="{FF2B5EF4-FFF2-40B4-BE49-F238E27FC236}">
                <a16:creationId xmlns:a16="http://schemas.microsoft.com/office/drawing/2014/main" id="{F4B2D670-7F39-9F46-9A51-078A7989E2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E5BECE-EC13-4A49-968D-CCE4AD63B263}"/>
              </a:ext>
            </a:extLst>
          </p:cNvPr>
          <p:cNvSpPr>
            <a:spLocks noGrp="1"/>
          </p:cNvSpPr>
          <p:nvPr>
            <p:ph type="sldNum" sz="quarter" idx="12"/>
          </p:nvPr>
        </p:nvSpPr>
        <p:spPr/>
        <p:txBody>
          <a:bodyPr/>
          <a:lstStyle/>
          <a:p>
            <a:fld id="{8DBCC24F-EEEB-284A-A52F-C2E409075664}" type="slidenum">
              <a:rPr lang="en-US" smtClean="0"/>
              <a:t>‹#›</a:t>
            </a:fld>
            <a:endParaRPr lang="en-US"/>
          </a:p>
        </p:txBody>
      </p:sp>
    </p:spTree>
    <p:extLst>
      <p:ext uri="{BB962C8B-B14F-4D97-AF65-F5344CB8AC3E}">
        <p14:creationId xmlns:p14="http://schemas.microsoft.com/office/powerpoint/2010/main" val="4236653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0F18B-01C2-C340-B963-232F0971D27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DEBEA18-E5C9-714B-B992-A64952CC623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C332807-0B05-C54C-8B65-7073D212AD16}"/>
              </a:ext>
            </a:extLst>
          </p:cNvPr>
          <p:cNvSpPr>
            <a:spLocks noGrp="1"/>
          </p:cNvSpPr>
          <p:nvPr>
            <p:ph type="dt" sz="half" idx="10"/>
          </p:nvPr>
        </p:nvSpPr>
        <p:spPr/>
        <p:txBody>
          <a:bodyPr/>
          <a:lstStyle/>
          <a:p>
            <a:fld id="{01BFD9DC-0DF3-974C-8698-2D21B3AEFAE9}" type="datetimeFigureOut">
              <a:rPr lang="en-US" smtClean="0"/>
              <a:t>2/26/20</a:t>
            </a:fld>
            <a:endParaRPr lang="en-US"/>
          </a:p>
        </p:txBody>
      </p:sp>
      <p:sp>
        <p:nvSpPr>
          <p:cNvPr id="5" name="Footer Placeholder 4">
            <a:extLst>
              <a:ext uri="{FF2B5EF4-FFF2-40B4-BE49-F238E27FC236}">
                <a16:creationId xmlns:a16="http://schemas.microsoft.com/office/drawing/2014/main" id="{ACF50A8D-C013-8142-ABA9-3E82F76AF1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06E913-E314-A74C-833B-6506FBAA3F7F}"/>
              </a:ext>
            </a:extLst>
          </p:cNvPr>
          <p:cNvSpPr>
            <a:spLocks noGrp="1"/>
          </p:cNvSpPr>
          <p:nvPr>
            <p:ph type="sldNum" sz="quarter" idx="12"/>
          </p:nvPr>
        </p:nvSpPr>
        <p:spPr/>
        <p:txBody>
          <a:bodyPr/>
          <a:lstStyle/>
          <a:p>
            <a:fld id="{8DBCC24F-EEEB-284A-A52F-C2E409075664}" type="slidenum">
              <a:rPr lang="en-US" smtClean="0"/>
              <a:t>‹#›</a:t>
            </a:fld>
            <a:endParaRPr lang="en-US"/>
          </a:p>
        </p:txBody>
      </p:sp>
    </p:spTree>
    <p:extLst>
      <p:ext uri="{BB962C8B-B14F-4D97-AF65-F5344CB8AC3E}">
        <p14:creationId xmlns:p14="http://schemas.microsoft.com/office/powerpoint/2010/main" val="1399300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274B68-B91A-6B41-ACF1-F06F8D35BF0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1A98B40-AAE7-C74B-B801-AADD11DC756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8C46E42-05E9-D642-A0A4-9F23EF4AB555}"/>
              </a:ext>
            </a:extLst>
          </p:cNvPr>
          <p:cNvSpPr>
            <a:spLocks noGrp="1"/>
          </p:cNvSpPr>
          <p:nvPr>
            <p:ph type="dt" sz="half" idx="10"/>
          </p:nvPr>
        </p:nvSpPr>
        <p:spPr/>
        <p:txBody>
          <a:bodyPr/>
          <a:lstStyle/>
          <a:p>
            <a:fld id="{01BFD9DC-0DF3-974C-8698-2D21B3AEFAE9}" type="datetimeFigureOut">
              <a:rPr lang="en-US" smtClean="0"/>
              <a:t>2/26/20</a:t>
            </a:fld>
            <a:endParaRPr lang="en-US"/>
          </a:p>
        </p:txBody>
      </p:sp>
      <p:sp>
        <p:nvSpPr>
          <p:cNvPr id="5" name="Footer Placeholder 4">
            <a:extLst>
              <a:ext uri="{FF2B5EF4-FFF2-40B4-BE49-F238E27FC236}">
                <a16:creationId xmlns:a16="http://schemas.microsoft.com/office/drawing/2014/main" id="{F658EDD1-AC70-CC4B-8E2D-63DC2524BA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9C185D-3154-E44B-94E4-B9DD3A46C21B}"/>
              </a:ext>
            </a:extLst>
          </p:cNvPr>
          <p:cNvSpPr>
            <a:spLocks noGrp="1"/>
          </p:cNvSpPr>
          <p:nvPr>
            <p:ph type="sldNum" sz="quarter" idx="12"/>
          </p:nvPr>
        </p:nvSpPr>
        <p:spPr/>
        <p:txBody>
          <a:bodyPr/>
          <a:lstStyle/>
          <a:p>
            <a:fld id="{8DBCC24F-EEEB-284A-A52F-C2E409075664}" type="slidenum">
              <a:rPr lang="en-US" smtClean="0"/>
              <a:t>‹#›</a:t>
            </a:fld>
            <a:endParaRPr lang="en-US"/>
          </a:p>
        </p:txBody>
      </p:sp>
    </p:spTree>
    <p:extLst>
      <p:ext uri="{BB962C8B-B14F-4D97-AF65-F5344CB8AC3E}">
        <p14:creationId xmlns:p14="http://schemas.microsoft.com/office/powerpoint/2010/main" val="4107741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964656" y="0"/>
            <a:ext cx="9227344" cy="487785"/>
          </a:xfrm>
        </p:spPr>
        <p:txBody>
          <a:bodyPr/>
          <a:lstStyle>
            <a:lvl1pPr>
              <a:defRPr sz="2250"/>
            </a:lvl1pPr>
          </a:lstStyle>
          <a:p>
            <a:r>
              <a:rPr lang="en-GB"/>
              <a:t>Click to edit Master title style</a:t>
            </a:r>
            <a:endParaRPr lang="en-US" dirty="0"/>
          </a:p>
        </p:txBody>
      </p:sp>
      <p:sp>
        <p:nvSpPr>
          <p:cNvPr id="11" name="Text Placeholder 10"/>
          <p:cNvSpPr>
            <a:spLocks noGrp="1"/>
          </p:cNvSpPr>
          <p:nvPr>
            <p:ph type="body" sz="quarter" idx="10"/>
          </p:nvPr>
        </p:nvSpPr>
        <p:spPr>
          <a:xfrm>
            <a:off x="965895" y="644054"/>
            <a:ext cx="11002863" cy="5873502"/>
          </a:xfrm>
          <a:prstGeom prst="rect">
            <a:avLst/>
          </a:prstGeom>
        </p:spPr>
        <p:txBody>
          <a:bodyPr/>
          <a:lstStyle>
            <a:lvl1pPr marL="252255" indent="-252255" algn="l">
              <a:buFont typeface="Arial"/>
              <a:buChar char="•"/>
              <a:defRPr/>
            </a:lvl1pPr>
            <a:lvl2pPr marL="505626" indent="-253371" algn="l">
              <a:buFont typeface="Arial"/>
              <a:buChar char="•"/>
              <a:defRPr/>
            </a:lvl2pPr>
            <a:lvl3pPr marL="757881" indent="-252255" algn="l">
              <a:buFont typeface="Arial"/>
              <a:buChar char="•"/>
              <a:defRPr/>
            </a:lvl3pPr>
            <a:lvl4pPr marL="1010135" indent="-252255" algn="l">
              <a:buFont typeface="Arial"/>
              <a:buChar char="•"/>
              <a:defRPr/>
            </a:lvl4pPr>
            <a:lvl5pPr marL="1262390" indent="-252255" algn="l">
              <a:buFont typeface="Arial"/>
              <a:buChar cha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67336394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EBC54-7A61-534D-868D-101536CFAC0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F6E90B7-5692-634D-AB75-BEC0B68B5C8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586EDA4-9241-0D42-90BB-0B98CBCFCB6D}"/>
              </a:ext>
            </a:extLst>
          </p:cNvPr>
          <p:cNvSpPr>
            <a:spLocks noGrp="1"/>
          </p:cNvSpPr>
          <p:nvPr>
            <p:ph type="dt" sz="half" idx="10"/>
          </p:nvPr>
        </p:nvSpPr>
        <p:spPr/>
        <p:txBody>
          <a:bodyPr/>
          <a:lstStyle/>
          <a:p>
            <a:fld id="{01BFD9DC-0DF3-974C-8698-2D21B3AEFAE9}" type="datetimeFigureOut">
              <a:rPr lang="en-US" smtClean="0"/>
              <a:t>2/26/20</a:t>
            </a:fld>
            <a:endParaRPr lang="en-US"/>
          </a:p>
        </p:txBody>
      </p:sp>
      <p:sp>
        <p:nvSpPr>
          <p:cNvPr id="5" name="Footer Placeholder 4">
            <a:extLst>
              <a:ext uri="{FF2B5EF4-FFF2-40B4-BE49-F238E27FC236}">
                <a16:creationId xmlns:a16="http://schemas.microsoft.com/office/drawing/2014/main" id="{9FA45630-77C0-0D44-9352-321001D18E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DE4363-413F-7441-9D15-1A8444C494D8}"/>
              </a:ext>
            </a:extLst>
          </p:cNvPr>
          <p:cNvSpPr>
            <a:spLocks noGrp="1"/>
          </p:cNvSpPr>
          <p:nvPr>
            <p:ph type="sldNum" sz="quarter" idx="12"/>
          </p:nvPr>
        </p:nvSpPr>
        <p:spPr/>
        <p:txBody>
          <a:bodyPr/>
          <a:lstStyle/>
          <a:p>
            <a:fld id="{8DBCC24F-EEEB-284A-A52F-C2E409075664}" type="slidenum">
              <a:rPr lang="en-US" smtClean="0"/>
              <a:t>‹#›</a:t>
            </a:fld>
            <a:endParaRPr lang="en-US"/>
          </a:p>
        </p:txBody>
      </p:sp>
    </p:spTree>
    <p:extLst>
      <p:ext uri="{BB962C8B-B14F-4D97-AF65-F5344CB8AC3E}">
        <p14:creationId xmlns:p14="http://schemas.microsoft.com/office/powerpoint/2010/main" val="3557871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E7C2C-6CED-FB45-9872-EA9DFB0C626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3875B1D-5E4D-8248-9B48-9DE216A712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30FC751-8AE7-F14B-802B-ECCE23AADE56}"/>
              </a:ext>
            </a:extLst>
          </p:cNvPr>
          <p:cNvSpPr>
            <a:spLocks noGrp="1"/>
          </p:cNvSpPr>
          <p:nvPr>
            <p:ph type="dt" sz="half" idx="10"/>
          </p:nvPr>
        </p:nvSpPr>
        <p:spPr/>
        <p:txBody>
          <a:bodyPr/>
          <a:lstStyle/>
          <a:p>
            <a:fld id="{01BFD9DC-0DF3-974C-8698-2D21B3AEFAE9}" type="datetimeFigureOut">
              <a:rPr lang="en-US" smtClean="0"/>
              <a:t>2/26/20</a:t>
            </a:fld>
            <a:endParaRPr lang="en-US"/>
          </a:p>
        </p:txBody>
      </p:sp>
      <p:sp>
        <p:nvSpPr>
          <p:cNvPr id="5" name="Footer Placeholder 4">
            <a:extLst>
              <a:ext uri="{FF2B5EF4-FFF2-40B4-BE49-F238E27FC236}">
                <a16:creationId xmlns:a16="http://schemas.microsoft.com/office/drawing/2014/main" id="{97FA2A54-CF82-3947-80C3-59A653E037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856ED2-1AEB-AE48-BF49-E67502B817BB}"/>
              </a:ext>
            </a:extLst>
          </p:cNvPr>
          <p:cNvSpPr>
            <a:spLocks noGrp="1"/>
          </p:cNvSpPr>
          <p:nvPr>
            <p:ph type="sldNum" sz="quarter" idx="12"/>
          </p:nvPr>
        </p:nvSpPr>
        <p:spPr/>
        <p:txBody>
          <a:bodyPr/>
          <a:lstStyle/>
          <a:p>
            <a:fld id="{8DBCC24F-EEEB-284A-A52F-C2E409075664}" type="slidenum">
              <a:rPr lang="en-US" smtClean="0"/>
              <a:t>‹#›</a:t>
            </a:fld>
            <a:endParaRPr lang="en-US"/>
          </a:p>
        </p:txBody>
      </p:sp>
    </p:spTree>
    <p:extLst>
      <p:ext uri="{BB962C8B-B14F-4D97-AF65-F5344CB8AC3E}">
        <p14:creationId xmlns:p14="http://schemas.microsoft.com/office/powerpoint/2010/main" val="1860192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8618C-279C-754D-82AF-BA913869344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5B9DB77-6B0E-BE47-A2EA-84F0A7D41EC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01760D63-EDC8-3B42-B8E6-D1AE474EE31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5BB8294-C5C6-5D40-AF1F-86F8A193E1DF}"/>
              </a:ext>
            </a:extLst>
          </p:cNvPr>
          <p:cNvSpPr>
            <a:spLocks noGrp="1"/>
          </p:cNvSpPr>
          <p:nvPr>
            <p:ph type="dt" sz="half" idx="10"/>
          </p:nvPr>
        </p:nvSpPr>
        <p:spPr/>
        <p:txBody>
          <a:bodyPr/>
          <a:lstStyle/>
          <a:p>
            <a:fld id="{01BFD9DC-0DF3-974C-8698-2D21B3AEFAE9}" type="datetimeFigureOut">
              <a:rPr lang="en-US" smtClean="0"/>
              <a:t>2/26/20</a:t>
            </a:fld>
            <a:endParaRPr lang="en-US"/>
          </a:p>
        </p:txBody>
      </p:sp>
      <p:sp>
        <p:nvSpPr>
          <p:cNvPr id="6" name="Footer Placeholder 5">
            <a:extLst>
              <a:ext uri="{FF2B5EF4-FFF2-40B4-BE49-F238E27FC236}">
                <a16:creationId xmlns:a16="http://schemas.microsoft.com/office/drawing/2014/main" id="{5AFB7598-5CBE-5547-AD37-B4C902B7FE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954478-980F-6442-BF28-7FB98AF6927E}"/>
              </a:ext>
            </a:extLst>
          </p:cNvPr>
          <p:cNvSpPr>
            <a:spLocks noGrp="1"/>
          </p:cNvSpPr>
          <p:nvPr>
            <p:ph type="sldNum" sz="quarter" idx="12"/>
          </p:nvPr>
        </p:nvSpPr>
        <p:spPr/>
        <p:txBody>
          <a:bodyPr/>
          <a:lstStyle/>
          <a:p>
            <a:fld id="{8DBCC24F-EEEB-284A-A52F-C2E409075664}" type="slidenum">
              <a:rPr lang="en-US" smtClean="0"/>
              <a:t>‹#›</a:t>
            </a:fld>
            <a:endParaRPr lang="en-US"/>
          </a:p>
        </p:txBody>
      </p:sp>
    </p:spTree>
    <p:extLst>
      <p:ext uri="{BB962C8B-B14F-4D97-AF65-F5344CB8AC3E}">
        <p14:creationId xmlns:p14="http://schemas.microsoft.com/office/powerpoint/2010/main" val="4213645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E67FD-6B76-A146-93B8-1C55EA000AD6}"/>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E9AD568-40FC-944D-B2A2-69946D4D0D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1A28CBE-E878-9C4C-A6E8-28F49941AE0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E86D4E5-640C-5F42-8722-6D9E8502F9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FE4BE82-9F41-034B-B481-915BA8B9379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BF3FC7D-5879-B844-8501-6796F2AE409F}"/>
              </a:ext>
            </a:extLst>
          </p:cNvPr>
          <p:cNvSpPr>
            <a:spLocks noGrp="1"/>
          </p:cNvSpPr>
          <p:nvPr>
            <p:ph type="dt" sz="half" idx="10"/>
          </p:nvPr>
        </p:nvSpPr>
        <p:spPr/>
        <p:txBody>
          <a:bodyPr/>
          <a:lstStyle/>
          <a:p>
            <a:fld id="{01BFD9DC-0DF3-974C-8698-2D21B3AEFAE9}" type="datetimeFigureOut">
              <a:rPr lang="en-US" smtClean="0"/>
              <a:t>2/26/20</a:t>
            </a:fld>
            <a:endParaRPr lang="en-US"/>
          </a:p>
        </p:txBody>
      </p:sp>
      <p:sp>
        <p:nvSpPr>
          <p:cNvPr id="8" name="Footer Placeholder 7">
            <a:extLst>
              <a:ext uri="{FF2B5EF4-FFF2-40B4-BE49-F238E27FC236}">
                <a16:creationId xmlns:a16="http://schemas.microsoft.com/office/drawing/2014/main" id="{D2B3C596-B24A-A24D-BB2A-E9E29C1D50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C46D23-E195-0740-A579-AB9F733760EA}"/>
              </a:ext>
            </a:extLst>
          </p:cNvPr>
          <p:cNvSpPr>
            <a:spLocks noGrp="1"/>
          </p:cNvSpPr>
          <p:nvPr>
            <p:ph type="sldNum" sz="quarter" idx="12"/>
          </p:nvPr>
        </p:nvSpPr>
        <p:spPr/>
        <p:txBody>
          <a:bodyPr/>
          <a:lstStyle/>
          <a:p>
            <a:fld id="{8DBCC24F-EEEB-284A-A52F-C2E409075664}" type="slidenum">
              <a:rPr lang="en-US" smtClean="0"/>
              <a:t>‹#›</a:t>
            </a:fld>
            <a:endParaRPr lang="en-US"/>
          </a:p>
        </p:txBody>
      </p:sp>
    </p:spTree>
    <p:extLst>
      <p:ext uri="{BB962C8B-B14F-4D97-AF65-F5344CB8AC3E}">
        <p14:creationId xmlns:p14="http://schemas.microsoft.com/office/powerpoint/2010/main" val="4261406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F3F41-88D2-A84D-99BA-16E2DEB8B67B}"/>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FCD3693-3ADF-4541-B789-025F633A2B22}"/>
              </a:ext>
            </a:extLst>
          </p:cNvPr>
          <p:cNvSpPr>
            <a:spLocks noGrp="1"/>
          </p:cNvSpPr>
          <p:nvPr>
            <p:ph type="dt" sz="half" idx="10"/>
          </p:nvPr>
        </p:nvSpPr>
        <p:spPr/>
        <p:txBody>
          <a:bodyPr/>
          <a:lstStyle/>
          <a:p>
            <a:fld id="{01BFD9DC-0DF3-974C-8698-2D21B3AEFAE9}" type="datetimeFigureOut">
              <a:rPr lang="en-US" smtClean="0"/>
              <a:t>2/26/20</a:t>
            </a:fld>
            <a:endParaRPr lang="en-US"/>
          </a:p>
        </p:txBody>
      </p:sp>
      <p:sp>
        <p:nvSpPr>
          <p:cNvPr id="4" name="Footer Placeholder 3">
            <a:extLst>
              <a:ext uri="{FF2B5EF4-FFF2-40B4-BE49-F238E27FC236}">
                <a16:creationId xmlns:a16="http://schemas.microsoft.com/office/drawing/2014/main" id="{517CABEE-1082-1D4B-A778-6FE02D34EC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17D0F9C-DAF6-974B-BAFD-108012F16DBF}"/>
              </a:ext>
            </a:extLst>
          </p:cNvPr>
          <p:cNvSpPr>
            <a:spLocks noGrp="1"/>
          </p:cNvSpPr>
          <p:nvPr>
            <p:ph type="sldNum" sz="quarter" idx="12"/>
          </p:nvPr>
        </p:nvSpPr>
        <p:spPr/>
        <p:txBody>
          <a:bodyPr/>
          <a:lstStyle/>
          <a:p>
            <a:fld id="{8DBCC24F-EEEB-284A-A52F-C2E409075664}" type="slidenum">
              <a:rPr lang="en-US" smtClean="0"/>
              <a:t>‹#›</a:t>
            </a:fld>
            <a:endParaRPr lang="en-US"/>
          </a:p>
        </p:txBody>
      </p:sp>
    </p:spTree>
    <p:extLst>
      <p:ext uri="{BB962C8B-B14F-4D97-AF65-F5344CB8AC3E}">
        <p14:creationId xmlns:p14="http://schemas.microsoft.com/office/powerpoint/2010/main" val="9333358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9532C1-1305-F249-BC04-F95D48BFCE79}"/>
              </a:ext>
            </a:extLst>
          </p:cNvPr>
          <p:cNvSpPr>
            <a:spLocks noGrp="1"/>
          </p:cNvSpPr>
          <p:nvPr>
            <p:ph type="dt" sz="half" idx="10"/>
          </p:nvPr>
        </p:nvSpPr>
        <p:spPr/>
        <p:txBody>
          <a:bodyPr/>
          <a:lstStyle/>
          <a:p>
            <a:fld id="{01BFD9DC-0DF3-974C-8698-2D21B3AEFAE9}" type="datetimeFigureOut">
              <a:rPr lang="en-US" smtClean="0"/>
              <a:t>2/26/20</a:t>
            </a:fld>
            <a:endParaRPr lang="en-US"/>
          </a:p>
        </p:txBody>
      </p:sp>
      <p:sp>
        <p:nvSpPr>
          <p:cNvPr id="3" name="Footer Placeholder 2">
            <a:extLst>
              <a:ext uri="{FF2B5EF4-FFF2-40B4-BE49-F238E27FC236}">
                <a16:creationId xmlns:a16="http://schemas.microsoft.com/office/drawing/2014/main" id="{83A72282-6A95-4445-9604-FA32666BAA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7F045C-118B-C346-88C4-DDE08FEFFA5D}"/>
              </a:ext>
            </a:extLst>
          </p:cNvPr>
          <p:cNvSpPr>
            <a:spLocks noGrp="1"/>
          </p:cNvSpPr>
          <p:nvPr>
            <p:ph type="sldNum" sz="quarter" idx="12"/>
          </p:nvPr>
        </p:nvSpPr>
        <p:spPr/>
        <p:txBody>
          <a:bodyPr/>
          <a:lstStyle/>
          <a:p>
            <a:fld id="{8DBCC24F-EEEB-284A-A52F-C2E409075664}" type="slidenum">
              <a:rPr lang="en-US" smtClean="0"/>
              <a:t>‹#›</a:t>
            </a:fld>
            <a:endParaRPr lang="en-US"/>
          </a:p>
        </p:txBody>
      </p:sp>
    </p:spTree>
    <p:extLst>
      <p:ext uri="{BB962C8B-B14F-4D97-AF65-F5344CB8AC3E}">
        <p14:creationId xmlns:p14="http://schemas.microsoft.com/office/powerpoint/2010/main" val="942350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A5228-8C52-E84D-A440-80A11E83ED1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638B057-9E6F-EE4F-82AA-24D71913AA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F2EA3CA-5182-1F4E-82FD-D960B221CE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EAFCDB3-91BD-0A4B-9E99-A89804CD49BB}"/>
              </a:ext>
            </a:extLst>
          </p:cNvPr>
          <p:cNvSpPr>
            <a:spLocks noGrp="1"/>
          </p:cNvSpPr>
          <p:nvPr>
            <p:ph type="dt" sz="half" idx="10"/>
          </p:nvPr>
        </p:nvSpPr>
        <p:spPr/>
        <p:txBody>
          <a:bodyPr/>
          <a:lstStyle/>
          <a:p>
            <a:fld id="{01BFD9DC-0DF3-974C-8698-2D21B3AEFAE9}" type="datetimeFigureOut">
              <a:rPr lang="en-US" smtClean="0"/>
              <a:t>2/26/20</a:t>
            </a:fld>
            <a:endParaRPr lang="en-US"/>
          </a:p>
        </p:txBody>
      </p:sp>
      <p:sp>
        <p:nvSpPr>
          <p:cNvPr id="6" name="Footer Placeholder 5">
            <a:extLst>
              <a:ext uri="{FF2B5EF4-FFF2-40B4-BE49-F238E27FC236}">
                <a16:creationId xmlns:a16="http://schemas.microsoft.com/office/drawing/2014/main" id="{B3BAE9F7-1CD0-8546-AA2C-CE2888148A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8580B4-C88A-414A-B7CD-C24B2682AE57}"/>
              </a:ext>
            </a:extLst>
          </p:cNvPr>
          <p:cNvSpPr>
            <a:spLocks noGrp="1"/>
          </p:cNvSpPr>
          <p:nvPr>
            <p:ph type="sldNum" sz="quarter" idx="12"/>
          </p:nvPr>
        </p:nvSpPr>
        <p:spPr/>
        <p:txBody>
          <a:bodyPr/>
          <a:lstStyle/>
          <a:p>
            <a:fld id="{8DBCC24F-EEEB-284A-A52F-C2E409075664}" type="slidenum">
              <a:rPr lang="en-US" smtClean="0"/>
              <a:t>‹#›</a:t>
            </a:fld>
            <a:endParaRPr lang="en-US"/>
          </a:p>
        </p:txBody>
      </p:sp>
    </p:spTree>
    <p:extLst>
      <p:ext uri="{BB962C8B-B14F-4D97-AF65-F5344CB8AC3E}">
        <p14:creationId xmlns:p14="http://schemas.microsoft.com/office/powerpoint/2010/main" val="3547684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2F6B5-2054-704D-9946-4E27A569F25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0588E17-4E4A-454C-96A4-A366D651FA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9094E85-D145-BA46-B59D-28E04AC3AB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24AA54B-A578-2F45-AD85-24C279D44967}"/>
              </a:ext>
            </a:extLst>
          </p:cNvPr>
          <p:cNvSpPr>
            <a:spLocks noGrp="1"/>
          </p:cNvSpPr>
          <p:nvPr>
            <p:ph type="dt" sz="half" idx="10"/>
          </p:nvPr>
        </p:nvSpPr>
        <p:spPr/>
        <p:txBody>
          <a:bodyPr/>
          <a:lstStyle/>
          <a:p>
            <a:fld id="{01BFD9DC-0DF3-974C-8698-2D21B3AEFAE9}" type="datetimeFigureOut">
              <a:rPr lang="en-US" smtClean="0"/>
              <a:t>2/26/20</a:t>
            </a:fld>
            <a:endParaRPr lang="en-US"/>
          </a:p>
        </p:txBody>
      </p:sp>
      <p:sp>
        <p:nvSpPr>
          <p:cNvPr id="6" name="Footer Placeholder 5">
            <a:extLst>
              <a:ext uri="{FF2B5EF4-FFF2-40B4-BE49-F238E27FC236}">
                <a16:creationId xmlns:a16="http://schemas.microsoft.com/office/drawing/2014/main" id="{3E07D348-49E5-8642-8C34-B2660E8351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E4CBE2-E544-E549-95F9-AACDF654C0B8}"/>
              </a:ext>
            </a:extLst>
          </p:cNvPr>
          <p:cNvSpPr>
            <a:spLocks noGrp="1"/>
          </p:cNvSpPr>
          <p:nvPr>
            <p:ph type="sldNum" sz="quarter" idx="12"/>
          </p:nvPr>
        </p:nvSpPr>
        <p:spPr/>
        <p:txBody>
          <a:bodyPr/>
          <a:lstStyle/>
          <a:p>
            <a:fld id="{8DBCC24F-EEEB-284A-A52F-C2E409075664}" type="slidenum">
              <a:rPr lang="en-US" smtClean="0"/>
              <a:t>‹#›</a:t>
            </a:fld>
            <a:endParaRPr lang="en-US"/>
          </a:p>
        </p:txBody>
      </p:sp>
    </p:spTree>
    <p:extLst>
      <p:ext uri="{BB962C8B-B14F-4D97-AF65-F5344CB8AC3E}">
        <p14:creationId xmlns:p14="http://schemas.microsoft.com/office/powerpoint/2010/main" val="644038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73DCEBE-D5D8-6049-95D7-B22E77E26A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AD06149-D4F0-EB4E-94AB-3FC4010C35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CB56F55-23AB-3843-AEB5-F5DB0E7F8B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BFD9DC-0DF3-974C-8698-2D21B3AEFAE9}" type="datetimeFigureOut">
              <a:rPr lang="en-US" smtClean="0"/>
              <a:t>2/26/20</a:t>
            </a:fld>
            <a:endParaRPr lang="en-US"/>
          </a:p>
        </p:txBody>
      </p:sp>
      <p:sp>
        <p:nvSpPr>
          <p:cNvPr id="5" name="Footer Placeholder 4">
            <a:extLst>
              <a:ext uri="{FF2B5EF4-FFF2-40B4-BE49-F238E27FC236}">
                <a16:creationId xmlns:a16="http://schemas.microsoft.com/office/drawing/2014/main" id="{8566F908-13D5-B946-AD2E-317EB868F1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9366F7E-A290-3445-8637-BB30B8F516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BCC24F-EEEB-284A-A52F-C2E409075664}" type="slidenum">
              <a:rPr lang="en-US" smtClean="0"/>
              <a:t>‹#›</a:t>
            </a:fld>
            <a:endParaRPr lang="en-US"/>
          </a:p>
        </p:txBody>
      </p:sp>
    </p:spTree>
    <p:extLst>
      <p:ext uri="{BB962C8B-B14F-4D97-AF65-F5344CB8AC3E}">
        <p14:creationId xmlns:p14="http://schemas.microsoft.com/office/powerpoint/2010/main" val="23096983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mailto:Jaume.Bacardit@Newcastle.ac.uk" TargetMode="Externa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4.xml"/><Relationship Id="rId1" Type="http://schemas.openxmlformats.org/officeDocument/2006/relationships/vmlDrawing" Target="../drawings/vmlDrawing2.vml"/><Relationship Id="rId4" Type="http://schemas.openxmlformats.org/officeDocument/2006/relationships/image" Target="../media/image5.emf"/></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youtube.com/watch?v=tleeC-KlsKA" TargetMode="External"/><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hyperlink" Target="https://www.propublica.org/series/machine-bias" TargetMode="External"/><Relationship Id="rId2" Type="http://schemas.openxmlformats.org/officeDocument/2006/relationships/hyperlink" Target="https://www.npr.org/sections/alltechconsidered/2018/02/19/586387119/automating-inequality-algorithms-in-public-services-often-fail-the-most-vulnerab" TargetMode="External"/><Relationship Id="rId1" Type="http://schemas.openxmlformats.org/officeDocument/2006/relationships/slideLayout" Target="../slideLayouts/slideLayout4.xml"/><Relationship Id="rId5" Type="http://schemas.openxmlformats.org/officeDocument/2006/relationships/image" Target="../media/image19.jpe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tiff"/><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6.emf"/><Relationship Id="rId4" Type="http://schemas.openxmlformats.org/officeDocument/2006/relationships/image" Target="../media/image5.emf"/></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D42A2-6D82-924B-A809-0479C892C448}"/>
              </a:ext>
            </a:extLst>
          </p:cNvPr>
          <p:cNvSpPr>
            <a:spLocks noGrp="1"/>
          </p:cNvSpPr>
          <p:nvPr>
            <p:ph type="ctrTitle"/>
          </p:nvPr>
        </p:nvSpPr>
        <p:spPr>
          <a:xfrm>
            <a:off x="1524000" y="207965"/>
            <a:ext cx="9144000" cy="2387600"/>
          </a:xfrm>
        </p:spPr>
        <p:txBody>
          <a:bodyPr>
            <a:normAutofit/>
          </a:bodyPr>
          <a:lstStyle/>
          <a:p>
            <a:r>
              <a:rPr lang="en-US" dirty="0"/>
              <a:t>Introduction to Machine Learning</a:t>
            </a:r>
            <a:br>
              <a:rPr lang="en-US" dirty="0"/>
            </a:br>
            <a:r>
              <a:rPr lang="en-US" sz="3600" dirty="0"/>
              <a:t>Part 1:  Roadmap and basic concepts</a:t>
            </a:r>
            <a:endParaRPr lang="en-US" dirty="0"/>
          </a:p>
        </p:txBody>
      </p:sp>
      <p:sp>
        <p:nvSpPr>
          <p:cNvPr id="3" name="Subtitle 2">
            <a:extLst>
              <a:ext uri="{FF2B5EF4-FFF2-40B4-BE49-F238E27FC236}">
                <a16:creationId xmlns:a16="http://schemas.microsoft.com/office/drawing/2014/main" id="{D9FCFC72-CA5A-B746-B818-2B49067DF2BA}"/>
              </a:ext>
            </a:extLst>
          </p:cNvPr>
          <p:cNvSpPr>
            <a:spLocks noGrp="1"/>
          </p:cNvSpPr>
          <p:nvPr>
            <p:ph type="subTitle" idx="1"/>
          </p:nvPr>
        </p:nvSpPr>
        <p:spPr>
          <a:xfrm>
            <a:off x="1524000" y="2995755"/>
            <a:ext cx="9144000" cy="3464682"/>
          </a:xfrm>
        </p:spPr>
        <p:txBody>
          <a:bodyPr>
            <a:normAutofit/>
          </a:bodyPr>
          <a:lstStyle/>
          <a:p>
            <a:r>
              <a:rPr lang="en-US" sz="3200" dirty="0" err="1"/>
              <a:t>Jaume</a:t>
            </a:r>
            <a:r>
              <a:rPr lang="en-US" sz="3200" dirty="0"/>
              <a:t> </a:t>
            </a:r>
            <a:r>
              <a:rPr lang="en-US" sz="3200" dirty="0" err="1"/>
              <a:t>Bacardit</a:t>
            </a:r>
            <a:endParaRPr lang="en-US" sz="3200" dirty="0"/>
          </a:p>
          <a:p>
            <a:r>
              <a:rPr lang="en-US" sz="3200" dirty="0"/>
              <a:t>Interdisciplinary Computing and Complex </a:t>
            </a:r>
            <a:r>
              <a:rPr lang="en-US" sz="3200" dirty="0" err="1"/>
              <a:t>BioSystems</a:t>
            </a:r>
            <a:r>
              <a:rPr lang="en-US" sz="3200" dirty="0"/>
              <a:t> (ICOS) research group, School of Computing, Newcastle University</a:t>
            </a:r>
          </a:p>
          <a:p>
            <a:r>
              <a:rPr lang="en-US" sz="3200" dirty="0">
                <a:hlinkClick r:id="rId2"/>
              </a:rPr>
              <a:t>Jaume.Bacardit@Newcastle.ac.uk</a:t>
            </a:r>
            <a:r>
              <a:rPr lang="en-US" sz="3200" dirty="0"/>
              <a:t> </a:t>
            </a:r>
          </a:p>
          <a:p>
            <a:r>
              <a:rPr lang="en-US" sz="3200" dirty="0"/>
              <a:t>Twitter: @</a:t>
            </a:r>
            <a:r>
              <a:rPr lang="en-US" sz="3200" dirty="0" err="1"/>
              <a:t>jaumebp</a:t>
            </a:r>
            <a:endParaRPr lang="en-US" sz="3200" dirty="0"/>
          </a:p>
          <a:p>
            <a:endParaRPr lang="en-US" sz="3200" dirty="0"/>
          </a:p>
        </p:txBody>
      </p:sp>
      <p:pic>
        <p:nvPicPr>
          <p:cNvPr id="4" name="Picture 10">
            <a:extLst>
              <a:ext uri="{FF2B5EF4-FFF2-40B4-BE49-F238E27FC236}">
                <a16:creationId xmlns:a16="http://schemas.microsoft.com/office/drawing/2014/main" id="{73DE9AD6-0632-3348-AFC6-F049ACD0896D}"/>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736078" y="5631706"/>
            <a:ext cx="3455922" cy="122629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a:extLst>
              <a:ext uri="{FF2B5EF4-FFF2-40B4-BE49-F238E27FC236}">
                <a16:creationId xmlns:a16="http://schemas.microsoft.com/office/drawing/2014/main" id="{EFF1E67E-9181-4048-9FA0-6D6DD3FEFCC0}"/>
              </a:ext>
            </a:extLst>
          </p:cNvPr>
          <p:cNvPicPr>
            <a:picLocks noChangeAspect="1"/>
          </p:cNvPicPr>
          <p:nvPr/>
        </p:nvPicPr>
        <p:blipFill>
          <a:blip r:embed="rId4"/>
          <a:stretch>
            <a:fillRect/>
          </a:stretch>
        </p:blipFill>
        <p:spPr>
          <a:xfrm>
            <a:off x="-1" y="5572897"/>
            <a:ext cx="3855309" cy="1285103"/>
          </a:xfrm>
          <a:prstGeom prst="rect">
            <a:avLst/>
          </a:prstGeom>
        </p:spPr>
      </p:pic>
    </p:spTree>
    <p:extLst>
      <p:ext uri="{BB962C8B-B14F-4D97-AF65-F5344CB8AC3E}">
        <p14:creationId xmlns:p14="http://schemas.microsoft.com/office/powerpoint/2010/main" val="33496520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66B86-AEFE-674C-9D50-46B64C85429F}"/>
              </a:ext>
            </a:extLst>
          </p:cNvPr>
          <p:cNvSpPr>
            <a:spLocks noGrp="1"/>
          </p:cNvSpPr>
          <p:nvPr>
            <p:ph type="title"/>
          </p:nvPr>
        </p:nvSpPr>
        <p:spPr/>
        <p:txBody>
          <a:bodyPr/>
          <a:lstStyle/>
          <a:p>
            <a:r>
              <a:rPr lang="en-US" dirty="0"/>
              <a:t>Learning tasks</a:t>
            </a:r>
          </a:p>
        </p:txBody>
      </p:sp>
      <p:sp>
        <p:nvSpPr>
          <p:cNvPr id="3" name="Content Placeholder 2">
            <a:extLst>
              <a:ext uri="{FF2B5EF4-FFF2-40B4-BE49-F238E27FC236}">
                <a16:creationId xmlns:a16="http://schemas.microsoft.com/office/drawing/2014/main" id="{056999EA-DA08-8C49-BD22-5C36455AC493}"/>
              </a:ext>
            </a:extLst>
          </p:cNvPr>
          <p:cNvSpPr>
            <a:spLocks noGrp="1"/>
          </p:cNvSpPr>
          <p:nvPr>
            <p:ph idx="1"/>
          </p:nvPr>
        </p:nvSpPr>
        <p:spPr/>
        <p:txBody>
          <a:bodyPr>
            <a:normAutofit/>
          </a:bodyPr>
          <a:lstStyle/>
          <a:p>
            <a:r>
              <a:rPr lang="en-US" sz="3200" dirty="0"/>
              <a:t>Supervised learning</a:t>
            </a:r>
          </a:p>
          <a:p>
            <a:pPr lvl="1"/>
            <a:r>
              <a:rPr lang="en-US" sz="2800" dirty="0"/>
              <a:t>Classification</a:t>
            </a:r>
          </a:p>
          <a:p>
            <a:pPr lvl="1"/>
            <a:r>
              <a:rPr lang="en-US" sz="2800" dirty="0"/>
              <a:t>Regression</a:t>
            </a:r>
          </a:p>
          <a:p>
            <a:r>
              <a:rPr lang="en-US" sz="3200" dirty="0"/>
              <a:t>Unsupervised learning</a:t>
            </a:r>
          </a:p>
          <a:p>
            <a:pPr lvl="1"/>
            <a:r>
              <a:rPr lang="en-US" sz="2800" dirty="0"/>
              <a:t>Clustering</a:t>
            </a:r>
          </a:p>
          <a:p>
            <a:pPr lvl="1"/>
            <a:r>
              <a:rPr lang="en-US" sz="2800" dirty="0"/>
              <a:t>Association Rule Mining</a:t>
            </a:r>
          </a:p>
          <a:p>
            <a:r>
              <a:rPr lang="en-US" sz="3200" dirty="0"/>
              <a:t>Reinforcement learning</a:t>
            </a:r>
          </a:p>
        </p:txBody>
      </p:sp>
    </p:spTree>
    <p:extLst>
      <p:ext uri="{BB962C8B-B14F-4D97-AF65-F5344CB8AC3E}">
        <p14:creationId xmlns:p14="http://schemas.microsoft.com/office/powerpoint/2010/main" val="3687934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F0A1B-375D-1049-B74F-795FE7A082B3}"/>
              </a:ext>
            </a:extLst>
          </p:cNvPr>
          <p:cNvSpPr>
            <a:spLocks noGrp="1"/>
          </p:cNvSpPr>
          <p:nvPr>
            <p:ph type="title"/>
          </p:nvPr>
        </p:nvSpPr>
        <p:spPr/>
        <p:txBody>
          <a:bodyPr/>
          <a:lstStyle/>
          <a:p>
            <a:r>
              <a:rPr lang="en-US" dirty="0"/>
              <a:t>Supervised Learning</a:t>
            </a:r>
          </a:p>
        </p:txBody>
      </p:sp>
      <p:sp>
        <p:nvSpPr>
          <p:cNvPr id="5" name="Content Placeholder 4">
            <a:extLst>
              <a:ext uri="{FF2B5EF4-FFF2-40B4-BE49-F238E27FC236}">
                <a16:creationId xmlns:a16="http://schemas.microsoft.com/office/drawing/2014/main" id="{6836E9CD-5B1F-B744-A4FB-574E305002C0}"/>
              </a:ext>
            </a:extLst>
          </p:cNvPr>
          <p:cNvSpPr>
            <a:spLocks noGrp="1"/>
          </p:cNvSpPr>
          <p:nvPr>
            <p:ph sz="half" idx="2"/>
          </p:nvPr>
        </p:nvSpPr>
        <p:spPr>
          <a:xfrm>
            <a:off x="4164227" y="1825625"/>
            <a:ext cx="7858897" cy="2861825"/>
          </a:xfrm>
        </p:spPr>
        <p:txBody>
          <a:bodyPr>
            <a:normAutofit/>
          </a:bodyPr>
          <a:lstStyle/>
          <a:p>
            <a:r>
              <a:rPr lang="en-US" dirty="0"/>
              <a:t>To train a program that learns to estimate Y from X</a:t>
            </a:r>
          </a:p>
          <a:p>
            <a:r>
              <a:rPr lang="en-US" dirty="0"/>
              <a:t>Why?</a:t>
            </a:r>
          </a:p>
          <a:p>
            <a:pPr lvl="1"/>
            <a:r>
              <a:rPr lang="en-US" dirty="0"/>
              <a:t>Y many be time-consuming/costly to generate</a:t>
            </a:r>
          </a:p>
          <a:p>
            <a:pPr lvl="1"/>
            <a:r>
              <a:rPr lang="en-US" dirty="0"/>
              <a:t>Y may be in the future </a:t>
            </a:r>
          </a:p>
          <a:p>
            <a:pPr marL="0" indent="0">
              <a:buNone/>
            </a:pPr>
            <a:endParaRPr lang="en-US" sz="2400" dirty="0"/>
          </a:p>
        </p:txBody>
      </p:sp>
      <p:graphicFrame>
        <p:nvGraphicFramePr>
          <p:cNvPr id="6" name="Object 5">
            <a:extLst>
              <a:ext uri="{FF2B5EF4-FFF2-40B4-BE49-F238E27FC236}">
                <a16:creationId xmlns:a16="http://schemas.microsoft.com/office/drawing/2014/main" id="{EAC997DC-5809-F247-BC41-2109B2974C51}"/>
              </a:ext>
            </a:extLst>
          </p:cNvPr>
          <p:cNvGraphicFramePr>
            <a:graphicFrameLocks noChangeAspect="1"/>
          </p:cNvGraphicFramePr>
          <p:nvPr/>
        </p:nvGraphicFramePr>
        <p:xfrm>
          <a:off x="939800" y="2273643"/>
          <a:ext cx="2621196" cy="4226011"/>
        </p:xfrm>
        <a:graphic>
          <a:graphicData uri="http://schemas.openxmlformats.org/presentationml/2006/ole">
            <mc:AlternateContent xmlns:mc="http://schemas.openxmlformats.org/markup-compatibility/2006">
              <mc:Choice xmlns:v="urn:schemas-microsoft-com:vml" Requires="v">
                <p:oleObj spid="_x0000_s2056" name="Worksheet" r:id="rId3" imgW="2489200" imgH="4013200" progId="Excel.Sheet.12">
                  <p:embed/>
                </p:oleObj>
              </mc:Choice>
              <mc:Fallback>
                <p:oleObj name="Worksheet" r:id="rId3" imgW="2489200" imgH="4013200" progId="Excel.Sheet.12">
                  <p:embed/>
                  <p:pic>
                    <p:nvPicPr>
                      <p:cNvPr id="6" name="Object 5">
                        <a:extLst>
                          <a:ext uri="{FF2B5EF4-FFF2-40B4-BE49-F238E27FC236}">
                            <a16:creationId xmlns:a16="http://schemas.microsoft.com/office/drawing/2014/main" id="{EAC997DC-5809-F247-BC41-2109B2974C51}"/>
                          </a:ext>
                        </a:extLst>
                      </p:cNvPr>
                      <p:cNvPicPr/>
                      <p:nvPr/>
                    </p:nvPicPr>
                    <p:blipFill>
                      <a:blip r:embed="rId4"/>
                      <a:stretch>
                        <a:fillRect/>
                      </a:stretch>
                    </p:blipFill>
                    <p:spPr>
                      <a:xfrm>
                        <a:off x="939800" y="2273643"/>
                        <a:ext cx="2621196" cy="4226011"/>
                      </a:xfrm>
                      <a:prstGeom prst="rect">
                        <a:avLst/>
                      </a:prstGeom>
                    </p:spPr>
                  </p:pic>
                </p:oleObj>
              </mc:Fallback>
            </mc:AlternateContent>
          </a:graphicData>
        </a:graphic>
      </p:graphicFrame>
      <p:sp>
        <p:nvSpPr>
          <p:cNvPr id="7" name="Left Brace 6">
            <a:extLst>
              <a:ext uri="{FF2B5EF4-FFF2-40B4-BE49-F238E27FC236}">
                <a16:creationId xmlns:a16="http://schemas.microsoft.com/office/drawing/2014/main" id="{A047622B-AA17-784E-8FCC-994A65566B85}"/>
              </a:ext>
            </a:extLst>
          </p:cNvPr>
          <p:cNvSpPr/>
          <p:nvPr/>
        </p:nvSpPr>
        <p:spPr>
          <a:xfrm rot="5400000">
            <a:off x="1586266" y="1104353"/>
            <a:ext cx="285300" cy="178143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Left Brace 7">
            <a:extLst>
              <a:ext uri="{FF2B5EF4-FFF2-40B4-BE49-F238E27FC236}">
                <a16:creationId xmlns:a16="http://schemas.microsoft.com/office/drawing/2014/main" id="{566C3850-4911-6A44-AB4A-1AD89185D0CD}"/>
              </a:ext>
            </a:extLst>
          </p:cNvPr>
          <p:cNvSpPr/>
          <p:nvPr/>
        </p:nvSpPr>
        <p:spPr>
          <a:xfrm rot="5400000">
            <a:off x="2979439" y="1543258"/>
            <a:ext cx="272397" cy="89071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48EB435E-7EB3-A94C-95E4-0E2562F15742}"/>
              </a:ext>
            </a:extLst>
          </p:cNvPr>
          <p:cNvSpPr txBox="1"/>
          <p:nvPr/>
        </p:nvSpPr>
        <p:spPr>
          <a:xfrm>
            <a:off x="1569308" y="1495168"/>
            <a:ext cx="354584" cy="461665"/>
          </a:xfrm>
          <a:prstGeom prst="rect">
            <a:avLst/>
          </a:prstGeom>
          <a:noFill/>
        </p:spPr>
        <p:txBody>
          <a:bodyPr wrap="none" rtlCol="0">
            <a:spAutoFit/>
          </a:bodyPr>
          <a:lstStyle/>
          <a:p>
            <a:r>
              <a:rPr lang="en-US" sz="2400" b="1" dirty="0"/>
              <a:t>X</a:t>
            </a:r>
          </a:p>
        </p:txBody>
      </p:sp>
      <p:sp>
        <p:nvSpPr>
          <p:cNvPr id="10" name="TextBox 9">
            <a:extLst>
              <a:ext uri="{FF2B5EF4-FFF2-40B4-BE49-F238E27FC236}">
                <a16:creationId xmlns:a16="http://schemas.microsoft.com/office/drawing/2014/main" id="{FD840C9F-1FF0-5342-9447-07DCC6BE0B29}"/>
              </a:ext>
            </a:extLst>
          </p:cNvPr>
          <p:cNvSpPr txBox="1"/>
          <p:nvPr/>
        </p:nvSpPr>
        <p:spPr>
          <a:xfrm>
            <a:off x="2938345" y="1496105"/>
            <a:ext cx="354584" cy="461665"/>
          </a:xfrm>
          <a:prstGeom prst="rect">
            <a:avLst/>
          </a:prstGeom>
          <a:noFill/>
        </p:spPr>
        <p:txBody>
          <a:bodyPr wrap="none" rtlCol="0">
            <a:spAutoFit/>
          </a:bodyPr>
          <a:lstStyle/>
          <a:p>
            <a:r>
              <a:rPr lang="en-US" sz="2400" b="1" dirty="0"/>
              <a:t>Y</a:t>
            </a:r>
          </a:p>
        </p:txBody>
      </p:sp>
      <p:grpSp>
        <p:nvGrpSpPr>
          <p:cNvPr id="11" name="Group 64">
            <a:extLst>
              <a:ext uri="{FF2B5EF4-FFF2-40B4-BE49-F238E27FC236}">
                <a16:creationId xmlns:a16="http://schemas.microsoft.com/office/drawing/2014/main" id="{96086D51-90DD-5947-A8E3-583731537900}"/>
              </a:ext>
            </a:extLst>
          </p:cNvPr>
          <p:cNvGrpSpPr>
            <a:grpSpLocks/>
          </p:cNvGrpSpPr>
          <p:nvPr/>
        </p:nvGrpSpPr>
        <p:grpSpPr bwMode="auto">
          <a:xfrm>
            <a:off x="4164227" y="3448877"/>
            <a:ext cx="7663338" cy="2861825"/>
            <a:chOff x="758724" y="2362200"/>
            <a:chExt cx="7739164" cy="4359275"/>
          </a:xfrm>
        </p:grpSpPr>
        <p:sp>
          <p:nvSpPr>
            <p:cNvPr id="12" name="AutoShape 5">
              <a:extLst>
                <a:ext uri="{FF2B5EF4-FFF2-40B4-BE49-F238E27FC236}">
                  <a16:creationId xmlns:a16="http://schemas.microsoft.com/office/drawing/2014/main" id="{F39C762F-0C20-834A-AD30-726D2C4BD0CC}"/>
                </a:ext>
              </a:extLst>
            </p:cNvPr>
            <p:cNvSpPr>
              <a:spLocks noChangeArrowheads="1"/>
            </p:cNvSpPr>
            <p:nvPr/>
          </p:nvSpPr>
          <p:spPr bwMode="auto">
            <a:xfrm>
              <a:off x="2438321" y="3959225"/>
              <a:ext cx="1676422" cy="963613"/>
            </a:xfrm>
            <a:prstGeom prst="cube">
              <a:avLst>
                <a:gd name="adj" fmla="val 25000"/>
              </a:avLst>
            </a:prstGeom>
            <a:ln>
              <a:headEnd/>
              <a:tailEnd/>
            </a:ln>
          </p:spPr>
          <p:style>
            <a:lnRef idx="1">
              <a:schemeClr val="accent6"/>
            </a:lnRef>
            <a:fillRef idx="3">
              <a:schemeClr val="accent6"/>
            </a:fillRef>
            <a:effectRef idx="2">
              <a:schemeClr val="accent6"/>
            </a:effectRef>
            <a:fontRef idx="minor">
              <a:schemeClr val="lt1"/>
            </a:fontRef>
          </p:style>
          <p:txBody>
            <a:bodyPr wrap="none" lIns="90000" tIns="46800" rIns="90000" bIns="46800" anchor="ctr"/>
            <a:lstStyle/>
            <a:p>
              <a:pPr algn="ctr">
                <a:spcBef>
                  <a:spcPts val="1125"/>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1200" dirty="0">
                  <a:solidFill>
                    <a:srgbClr val="FFFFFF"/>
                  </a:solidFill>
                  <a:latin typeface="Calibri Light"/>
                  <a:ea typeface="ＭＳ Ｐゴシック" charset="0"/>
                  <a:cs typeface="Calibri Light"/>
                </a:rPr>
                <a:t>Machine Learning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1200" dirty="0">
                  <a:solidFill>
                    <a:srgbClr val="FFFFFF"/>
                  </a:solidFill>
                  <a:latin typeface="Calibri Light"/>
                  <a:ea typeface="ＭＳ Ｐゴシック" charset="0"/>
                  <a:cs typeface="Calibri Light"/>
                </a:rPr>
                <a:t>algorithm</a:t>
              </a:r>
            </a:p>
          </p:txBody>
        </p:sp>
        <p:sp>
          <p:nvSpPr>
            <p:cNvPr id="13" name="AutoShape 7">
              <a:extLst>
                <a:ext uri="{FF2B5EF4-FFF2-40B4-BE49-F238E27FC236}">
                  <a16:creationId xmlns:a16="http://schemas.microsoft.com/office/drawing/2014/main" id="{B48D1519-C722-C849-AC67-C8585583317C}"/>
                </a:ext>
              </a:extLst>
            </p:cNvPr>
            <p:cNvSpPr>
              <a:spLocks noChangeArrowheads="1"/>
            </p:cNvSpPr>
            <p:nvPr/>
          </p:nvSpPr>
          <p:spPr bwMode="auto">
            <a:xfrm>
              <a:off x="6553202" y="3959226"/>
              <a:ext cx="1944686" cy="963612"/>
            </a:xfrm>
            <a:prstGeom prst="cube">
              <a:avLst>
                <a:gd name="adj" fmla="val 25000"/>
              </a:avLst>
            </a:prstGeom>
            <a:ln>
              <a:headEnd/>
              <a:tailEnd/>
            </a:ln>
          </p:spPr>
          <p:style>
            <a:lnRef idx="0">
              <a:schemeClr val="accent4"/>
            </a:lnRef>
            <a:fillRef idx="3">
              <a:schemeClr val="accent4"/>
            </a:fillRef>
            <a:effectRef idx="3">
              <a:schemeClr val="accent4"/>
            </a:effectRef>
            <a:fontRef idx="minor">
              <a:schemeClr val="lt1"/>
            </a:fontRef>
          </p:style>
          <p:txBody>
            <a:bodyPr wrap="none" lIns="90000" tIns="46800" rIns="90000" bIns="46800" anchor="ctr"/>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tx1"/>
                  </a:solidFill>
                  <a:latin typeface="Arial" charset="0"/>
                  <a:ea typeface="ＭＳ Ｐゴシック" charset="0"/>
                  <a:cs typeface="ＭＳ Ｐゴシック" charset="0"/>
                </a:defRPr>
              </a:lvl1pPr>
              <a:lvl2pPr marL="37931725" indent="-37474525"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tx1"/>
                  </a:solidFill>
                  <a:latin typeface="Arial" charset="0"/>
                  <a:ea typeface="ＭＳ Ｐゴシック" charset="0"/>
                </a:defRPr>
              </a:lvl2pPr>
              <a:lvl3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tx1"/>
                  </a:solidFill>
                  <a:latin typeface="Arial" charset="0"/>
                  <a:ea typeface="ＭＳ Ｐゴシック" charset="0"/>
                </a:defRPr>
              </a:lvl3pPr>
              <a:lvl4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tx1"/>
                  </a:solidFill>
                  <a:latin typeface="Arial" charset="0"/>
                  <a:ea typeface="ＭＳ Ｐゴシック" charset="0"/>
                </a:defRPr>
              </a:lvl4pPr>
              <a:lvl5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tx1"/>
                  </a:solidFill>
                  <a:latin typeface="Arial" charset="0"/>
                  <a:ea typeface="ＭＳ Ｐゴシック" charset="0"/>
                </a:defRPr>
              </a:lvl5pPr>
              <a:lvl6pPr marL="4572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tx1"/>
                  </a:solidFill>
                  <a:latin typeface="Arial" charset="0"/>
                  <a:ea typeface="ＭＳ Ｐゴシック" charset="0"/>
                </a:defRPr>
              </a:lvl6pPr>
              <a:lvl7pPr marL="9144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tx1"/>
                  </a:solidFill>
                  <a:latin typeface="Arial" charset="0"/>
                  <a:ea typeface="ＭＳ Ｐゴシック" charset="0"/>
                </a:defRPr>
              </a:lvl7pPr>
              <a:lvl8pPr marL="13716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tx1"/>
                  </a:solidFill>
                  <a:latin typeface="Arial" charset="0"/>
                  <a:ea typeface="ＭＳ Ｐゴシック" charset="0"/>
                </a:defRPr>
              </a:lvl8pPr>
              <a:lvl9pPr marL="18288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tx1"/>
                  </a:solidFill>
                  <a:latin typeface="Arial" charset="0"/>
                  <a:ea typeface="ＭＳ Ｐゴシック" charset="0"/>
                </a:defRPr>
              </a:lvl9pPr>
            </a:lstStyle>
            <a:p>
              <a:pPr algn="ctr" eaLnBrk="1" hangingPunct="1">
                <a:spcBef>
                  <a:spcPts val="1125"/>
                </a:spcBef>
                <a:defRPr/>
              </a:pPr>
              <a:r>
                <a:rPr lang="en-GB" sz="1200" dirty="0">
                  <a:solidFill>
                    <a:srgbClr val="FFFFFF"/>
                  </a:solidFill>
                  <a:latin typeface="Calibri Light"/>
                  <a:cs typeface="Calibri Light"/>
                </a:rPr>
                <a:t>Inference </a:t>
              </a:r>
              <a:br>
                <a:rPr lang="en-GB" sz="1200" dirty="0">
                  <a:solidFill>
                    <a:srgbClr val="FFFFFF"/>
                  </a:solidFill>
                  <a:latin typeface="Calibri Light"/>
                  <a:cs typeface="Calibri Light"/>
                </a:rPr>
              </a:br>
              <a:r>
                <a:rPr lang="en-GB" sz="1200" dirty="0">
                  <a:solidFill>
                    <a:srgbClr val="FFFFFF"/>
                  </a:solidFill>
                  <a:latin typeface="Calibri Light"/>
                  <a:cs typeface="Calibri Light"/>
                </a:rPr>
                <a:t>Engine</a:t>
              </a:r>
            </a:p>
          </p:txBody>
        </p:sp>
        <p:sp>
          <p:nvSpPr>
            <p:cNvPr id="14" name="AutoShape 34">
              <a:extLst>
                <a:ext uri="{FF2B5EF4-FFF2-40B4-BE49-F238E27FC236}">
                  <a16:creationId xmlns:a16="http://schemas.microsoft.com/office/drawing/2014/main" id="{6FF670A5-4C51-294D-BB9F-E8DA94767C28}"/>
                </a:ext>
              </a:extLst>
            </p:cNvPr>
            <p:cNvSpPr>
              <a:spLocks noChangeArrowheads="1"/>
            </p:cNvSpPr>
            <p:nvPr/>
          </p:nvSpPr>
          <p:spPr bwMode="auto">
            <a:xfrm>
              <a:off x="4800552" y="3959225"/>
              <a:ext cx="965213" cy="963613"/>
            </a:xfrm>
            <a:prstGeom prst="can">
              <a:avLst>
                <a:gd name="adj" fmla="val 29545"/>
              </a:avLst>
            </a:prstGeom>
            <a:ln/>
          </p:spPr>
          <p:style>
            <a:lnRef idx="1">
              <a:schemeClr val="accent1"/>
            </a:lnRef>
            <a:fillRef idx="3">
              <a:schemeClr val="accent1"/>
            </a:fillRef>
            <a:effectRef idx="2">
              <a:schemeClr val="accent1"/>
            </a:effectRef>
            <a:fontRef idx="minor">
              <a:schemeClr val="lt1"/>
            </a:fontRef>
          </p:style>
          <p:txBody>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1200">
                  <a:solidFill>
                    <a:srgbClr val="FFFFFF"/>
                  </a:solidFill>
                  <a:latin typeface="Calibri Light"/>
                  <a:ea typeface="ＭＳ Ｐゴシック" charset="0"/>
                  <a:cs typeface="Calibri Light"/>
                </a:rPr>
                <a:t>Models</a:t>
              </a:r>
            </a:p>
          </p:txBody>
        </p:sp>
        <p:sp>
          <p:nvSpPr>
            <p:cNvPr id="15" name="Magnetic Disk 14">
              <a:extLst>
                <a:ext uri="{FF2B5EF4-FFF2-40B4-BE49-F238E27FC236}">
                  <a16:creationId xmlns:a16="http://schemas.microsoft.com/office/drawing/2014/main" id="{679B5D41-C30B-334D-BDA5-03AF0D98A0C3}"/>
                </a:ext>
              </a:extLst>
            </p:cNvPr>
            <p:cNvSpPr/>
            <p:nvPr/>
          </p:nvSpPr>
          <p:spPr>
            <a:xfrm>
              <a:off x="758724" y="3959225"/>
              <a:ext cx="993788" cy="963613"/>
            </a:xfrm>
            <a:prstGeom prst="flowChartMagneticDisk">
              <a:avLst/>
            </a:prstGeom>
            <a:ln/>
          </p:spPr>
          <p:style>
            <a:lnRef idx="1">
              <a:schemeClr val="accent1"/>
            </a:lnRef>
            <a:fillRef idx="3">
              <a:schemeClr val="accent1"/>
            </a:fillRef>
            <a:effectRef idx="2">
              <a:schemeClr val="accent1"/>
            </a:effectRef>
            <a:fontRef idx="minor">
              <a:schemeClr val="lt1"/>
            </a:fontRef>
          </p:style>
          <p:txBody>
            <a:bodyPr/>
            <a:lstStyle/>
            <a:p>
              <a:pPr algn="ctr">
                <a:defRPr/>
              </a:pPr>
              <a:r>
                <a:rPr lang="en-US" sz="1050" dirty="0">
                  <a:solidFill>
                    <a:srgbClr val="FFFFFF"/>
                  </a:solidFill>
                  <a:latin typeface="Calibri Light"/>
                  <a:ea typeface="ＭＳ Ｐゴシック" charset="0"/>
                  <a:cs typeface="Calibri Light"/>
                </a:rPr>
                <a:t>Training Set</a:t>
              </a:r>
            </a:p>
          </p:txBody>
        </p:sp>
        <p:cxnSp>
          <p:nvCxnSpPr>
            <p:cNvPr id="16" name="Straight Arrow Connector 15">
              <a:extLst>
                <a:ext uri="{FF2B5EF4-FFF2-40B4-BE49-F238E27FC236}">
                  <a16:creationId xmlns:a16="http://schemas.microsoft.com/office/drawing/2014/main" id="{96BD86FE-2948-4A4F-BFF5-C6DF894D1588}"/>
                </a:ext>
              </a:extLst>
            </p:cNvPr>
            <p:cNvCxnSpPr/>
            <p:nvPr/>
          </p:nvCxnSpPr>
          <p:spPr>
            <a:xfrm>
              <a:off x="1828713" y="4495800"/>
              <a:ext cx="533407" cy="1588"/>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17" name="Straight Arrow Connector 16">
              <a:extLst>
                <a:ext uri="{FF2B5EF4-FFF2-40B4-BE49-F238E27FC236}">
                  <a16:creationId xmlns:a16="http://schemas.microsoft.com/office/drawing/2014/main" id="{5EC082F9-FD65-9048-994F-826BA16F02C7}"/>
                </a:ext>
              </a:extLst>
            </p:cNvPr>
            <p:cNvCxnSpPr/>
            <p:nvPr/>
          </p:nvCxnSpPr>
          <p:spPr>
            <a:xfrm>
              <a:off x="4190944" y="4494213"/>
              <a:ext cx="533407" cy="1587"/>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18" name="Straight Arrow Connector 17">
              <a:extLst>
                <a:ext uri="{FF2B5EF4-FFF2-40B4-BE49-F238E27FC236}">
                  <a16:creationId xmlns:a16="http://schemas.microsoft.com/office/drawing/2014/main" id="{825C28A9-DEE2-5A46-9195-74E22705C6BD}"/>
                </a:ext>
              </a:extLst>
            </p:cNvPr>
            <p:cNvCxnSpPr/>
            <p:nvPr/>
          </p:nvCxnSpPr>
          <p:spPr>
            <a:xfrm>
              <a:off x="5867366" y="4492625"/>
              <a:ext cx="533407" cy="1588"/>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19" name="Straight Arrow Connector 18">
              <a:extLst>
                <a:ext uri="{FF2B5EF4-FFF2-40B4-BE49-F238E27FC236}">
                  <a16:creationId xmlns:a16="http://schemas.microsoft.com/office/drawing/2014/main" id="{0AC105DD-7F50-0048-B40C-34A62ACDE550}"/>
                </a:ext>
              </a:extLst>
            </p:cNvPr>
            <p:cNvCxnSpPr/>
            <p:nvPr/>
          </p:nvCxnSpPr>
          <p:spPr>
            <a:xfrm rot="5400000">
              <a:off x="7201681" y="3771106"/>
              <a:ext cx="533400" cy="1588"/>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20" name="Straight Arrow Connector 19">
              <a:extLst>
                <a:ext uri="{FF2B5EF4-FFF2-40B4-BE49-F238E27FC236}">
                  <a16:creationId xmlns:a16="http://schemas.microsoft.com/office/drawing/2014/main" id="{6A8C29A4-9A61-E24C-BCA5-4BE7AD8F602A}"/>
                </a:ext>
              </a:extLst>
            </p:cNvPr>
            <p:cNvCxnSpPr/>
            <p:nvPr/>
          </p:nvCxnSpPr>
          <p:spPr>
            <a:xfrm rot="5400000">
              <a:off x="7200094" y="5295106"/>
              <a:ext cx="533400" cy="1587"/>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sp>
          <p:nvSpPr>
            <p:cNvPr id="21" name="Folded Corner 20">
              <a:extLst>
                <a:ext uri="{FF2B5EF4-FFF2-40B4-BE49-F238E27FC236}">
                  <a16:creationId xmlns:a16="http://schemas.microsoft.com/office/drawing/2014/main" id="{17896DCC-E380-7B4A-9309-43AD5426EAAE}"/>
                </a:ext>
              </a:extLst>
            </p:cNvPr>
            <p:cNvSpPr/>
            <p:nvPr/>
          </p:nvSpPr>
          <p:spPr>
            <a:xfrm>
              <a:off x="6894492" y="2362200"/>
              <a:ext cx="1143015" cy="1066800"/>
            </a:xfrm>
            <a:prstGeom prst="foldedCorner">
              <a:avLst>
                <a:gd name="adj" fmla="val 38666"/>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sz="1200" dirty="0">
                  <a:solidFill>
                    <a:srgbClr val="FFFFFF"/>
                  </a:solidFill>
                  <a:latin typeface="Calibri Light"/>
                  <a:ea typeface="ＭＳ Ｐゴシック" charset="0"/>
                  <a:cs typeface="Calibri Light"/>
                </a:rPr>
                <a:t>New</a:t>
              </a:r>
            </a:p>
            <a:p>
              <a:pPr algn="ctr">
                <a:defRPr/>
              </a:pPr>
              <a:r>
                <a:rPr lang="en-US" sz="1200" dirty="0">
                  <a:solidFill>
                    <a:srgbClr val="FFFFFF"/>
                  </a:solidFill>
                  <a:latin typeface="Calibri Light"/>
                  <a:ea typeface="ＭＳ Ｐゴシック" charset="0"/>
                  <a:cs typeface="Calibri Light"/>
                </a:rPr>
                <a:t>Instance</a:t>
              </a:r>
            </a:p>
          </p:txBody>
        </p:sp>
        <p:sp>
          <p:nvSpPr>
            <p:cNvPr id="22" name="Folded Corner 21">
              <a:extLst>
                <a:ext uri="{FF2B5EF4-FFF2-40B4-BE49-F238E27FC236}">
                  <a16:creationId xmlns:a16="http://schemas.microsoft.com/office/drawing/2014/main" id="{FAE013C1-DDEB-3E4C-AEB7-8459A360DAC6}"/>
                </a:ext>
              </a:extLst>
            </p:cNvPr>
            <p:cNvSpPr/>
            <p:nvPr/>
          </p:nvSpPr>
          <p:spPr>
            <a:xfrm>
              <a:off x="6894492" y="5654675"/>
              <a:ext cx="1143015" cy="1066800"/>
            </a:xfrm>
            <a:prstGeom prst="foldedCorner">
              <a:avLst>
                <a:gd name="adj" fmla="val 38666"/>
              </a:avLst>
            </a:prstGeom>
            <a:gradFill flip="none" rotWithShape="1">
              <a:gsLst>
                <a:gs pos="0">
                  <a:schemeClr val="accent6"/>
                </a:gs>
                <a:gs pos="100000">
                  <a:schemeClr val="accent3">
                    <a:lumMod val="75000"/>
                  </a:schemeClr>
                </a:gs>
              </a:gsLst>
              <a:lin ang="16200000" scaled="0"/>
              <a:tileRect/>
            </a:gradFill>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sz="1200">
                  <a:solidFill>
                    <a:srgbClr val="FFFFFF"/>
                  </a:solidFill>
                  <a:latin typeface="Calibri Light"/>
                  <a:ea typeface="ＭＳ Ｐゴシック" charset="0"/>
                  <a:cs typeface="Calibri Light"/>
                </a:rPr>
                <a:t>Annotated</a:t>
              </a:r>
              <a:br>
                <a:rPr lang="en-US" sz="1200">
                  <a:solidFill>
                    <a:srgbClr val="FFFFFF"/>
                  </a:solidFill>
                  <a:latin typeface="Calibri Light"/>
                  <a:ea typeface="ＭＳ Ｐゴシック" charset="0"/>
                  <a:cs typeface="Calibri Light"/>
                </a:rPr>
              </a:br>
              <a:r>
                <a:rPr lang="en-US" sz="1200">
                  <a:solidFill>
                    <a:srgbClr val="FFFFFF"/>
                  </a:solidFill>
                  <a:latin typeface="Calibri Light"/>
                  <a:ea typeface="ＭＳ Ｐゴシック" charset="0"/>
                  <a:cs typeface="Calibri Light"/>
                </a:rPr>
                <a:t>Instance</a:t>
              </a:r>
            </a:p>
          </p:txBody>
        </p:sp>
      </p:grpSp>
    </p:spTree>
    <p:extLst>
      <p:ext uri="{BB962C8B-B14F-4D97-AF65-F5344CB8AC3E}">
        <p14:creationId xmlns:p14="http://schemas.microsoft.com/office/powerpoint/2010/main" val="260411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p:txBody>
          <a:bodyPr/>
          <a:lstStyle/>
          <a:p>
            <a:r>
              <a:rPr lang="en-US">
                <a:latin typeface="Calibri" charset="0"/>
                <a:ea typeface="ＭＳ Ｐゴシック" charset="0"/>
                <a:cs typeface="ＭＳ Ｐゴシック" charset="0"/>
              </a:rPr>
              <a:t>Types of supervised learning</a:t>
            </a:r>
          </a:p>
        </p:txBody>
      </p:sp>
      <p:sp>
        <p:nvSpPr>
          <p:cNvPr id="22530" name="Content Placeholder 2"/>
          <p:cNvSpPr>
            <a:spLocks noGrp="1"/>
          </p:cNvSpPr>
          <p:nvPr>
            <p:ph sz="half" idx="1"/>
          </p:nvPr>
        </p:nvSpPr>
        <p:spPr>
          <a:prstGeom prst="rect">
            <a:avLst/>
          </a:prstGeom>
        </p:spPr>
        <p:txBody>
          <a:bodyPr vert="horz" lIns="91435" tIns="45718" rIns="91435" bIns="45718" rtlCol="0">
            <a:normAutofit lnSpcReduction="10000"/>
          </a:bodyPr>
          <a:lstStyle/>
          <a:p>
            <a:r>
              <a:rPr lang="en-US" sz="3100" dirty="0">
                <a:latin typeface="Calibri" charset="0"/>
                <a:ea typeface="ＭＳ Ｐゴシック" charset="0"/>
                <a:cs typeface="ＭＳ Ｐゴシック" charset="0"/>
              </a:rPr>
              <a:t>If Y is discrete</a:t>
            </a:r>
          </a:p>
          <a:p>
            <a:pPr lvl="1"/>
            <a:r>
              <a:rPr lang="en-US" sz="2800" dirty="0">
                <a:latin typeface="Calibri" charset="0"/>
                <a:ea typeface="ＭＳ Ｐゴシック" charset="0"/>
              </a:rPr>
              <a:t>We call it </a:t>
            </a:r>
            <a:r>
              <a:rPr lang="en-US" sz="2800" b="1" dirty="0">
                <a:latin typeface="Calibri" charset="0"/>
                <a:ea typeface="ＭＳ Ｐゴシック" charset="0"/>
              </a:rPr>
              <a:t>class</a:t>
            </a:r>
          </a:p>
          <a:p>
            <a:pPr lvl="1"/>
            <a:r>
              <a:rPr lang="en-US" sz="2800" dirty="0">
                <a:latin typeface="Calibri" charset="0"/>
                <a:ea typeface="ＭＳ Ｐゴシック" charset="0"/>
              </a:rPr>
              <a:t>The dataset is a </a:t>
            </a:r>
            <a:r>
              <a:rPr lang="en-US" sz="2800" b="1" dirty="0">
                <a:latin typeface="Calibri" charset="0"/>
                <a:ea typeface="ＭＳ Ｐゴシック" charset="0"/>
              </a:rPr>
              <a:t>classification </a:t>
            </a:r>
            <a:r>
              <a:rPr lang="en-US" sz="2800" dirty="0">
                <a:latin typeface="Calibri" charset="0"/>
                <a:ea typeface="ＭＳ Ｐゴシック" charset="0"/>
              </a:rPr>
              <a:t>problem</a:t>
            </a:r>
          </a:p>
          <a:p>
            <a:r>
              <a:rPr lang="en-US" sz="3100" dirty="0">
                <a:latin typeface="Calibri" charset="0"/>
                <a:ea typeface="ＭＳ Ｐゴシック" charset="0"/>
                <a:cs typeface="ＭＳ Ｐゴシック" charset="0"/>
              </a:rPr>
              <a:t>If Y is continuous</a:t>
            </a:r>
          </a:p>
          <a:p>
            <a:pPr lvl="1"/>
            <a:r>
              <a:rPr lang="en-US" sz="2800" dirty="0">
                <a:latin typeface="Calibri" charset="0"/>
                <a:ea typeface="ＭＳ Ｐゴシック" charset="0"/>
              </a:rPr>
              <a:t>We call it </a:t>
            </a:r>
            <a:r>
              <a:rPr lang="en-US" sz="2800" b="1" dirty="0">
                <a:latin typeface="Calibri" charset="0"/>
                <a:ea typeface="ＭＳ Ｐゴシック" charset="0"/>
              </a:rPr>
              <a:t>output</a:t>
            </a:r>
            <a:endParaRPr lang="en-US" sz="2800" dirty="0">
              <a:latin typeface="Calibri" charset="0"/>
              <a:ea typeface="ＭＳ Ｐゴシック" charset="0"/>
            </a:endParaRPr>
          </a:p>
          <a:p>
            <a:pPr lvl="1"/>
            <a:r>
              <a:rPr lang="en-US" sz="2800" dirty="0">
                <a:latin typeface="Calibri" charset="0"/>
                <a:ea typeface="ＭＳ Ｐゴシック" charset="0"/>
              </a:rPr>
              <a:t>The dataset is a </a:t>
            </a:r>
            <a:r>
              <a:rPr lang="en-US" sz="2800" b="1" dirty="0">
                <a:latin typeface="Calibri" charset="0"/>
                <a:ea typeface="ＭＳ Ｐゴシック" charset="0"/>
              </a:rPr>
              <a:t>regression </a:t>
            </a:r>
            <a:r>
              <a:rPr lang="en-US" sz="2800" dirty="0">
                <a:latin typeface="Calibri" charset="0"/>
                <a:ea typeface="ＭＳ Ｐゴシック" charset="0"/>
              </a:rPr>
              <a:t>problem</a:t>
            </a:r>
          </a:p>
          <a:p>
            <a:pPr lvl="2"/>
            <a:r>
              <a:rPr lang="en-US" sz="2800" dirty="0">
                <a:latin typeface="Calibri" charset="0"/>
                <a:ea typeface="ＭＳ Ｐゴシック" charset="0"/>
              </a:rPr>
              <a:t>Also called </a:t>
            </a:r>
            <a:r>
              <a:rPr lang="en-US" sz="2800" b="1" dirty="0" err="1">
                <a:latin typeface="Calibri" charset="0"/>
                <a:ea typeface="ＭＳ Ｐゴシック" charset="0"/>
              </a:rPr>
              <a:t>modelling</a:t>
            </a:r>
            <a:r>
              <a:rPr lang="en-US" sz="2800" dirty="0">
                <a:latin typeface="Calibri" charset="0"/>
                <a:ea typeface="ＭＳ Ｐゴシック" charset="0"/>
              </a:rPr>
              <a:t> or </a:t>
            </a:r>
            <a:r>
              <a:rPr lang="en-US" sz="2800" b="1" dirty="0">
                <a:latin typeface="Calibri" charset="0"/>
                <a:ea typeface="ＭＳ Ｐゴシック" charset="0"/>
              </a:rPr>
              <a:t>function approximation</a:t>
            </a:r>
          </a:p>
        </p:txBody>
      </p:sp>
      <p:pic>
        <p:nvPicPr>
          <p:cNvPr id="5" name="Picture 2" descr="Discriminating Dogs and Cats">
            <a:extLst>
              <a:ext uri="{FF2B5EF4-FFF2-40B4-BE49-F238E27FC236}">
                <a16:creationId xmlns:a16="http://schemas.microsoft.com/office/drawing/2014/main" id="{38E845AD-8732-EF4C-867E-6BFA6876816D}"/>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278985" y="1512498"/>
            <a:ext cx="4072569" cy="2045611"/>
          </a:xfrm>
          <a:prstGeom prst="rect">
            <a:avLst/>
          </a:prstGeom>
          <a:noFill/>
          <a:extLst>
            <a:ext uri="{909E8E84-426E-40dd-AFC4-6F175D3DCCD1}">
              <a14:hiddenFill xmlns=""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C6AA379-0DFE-2249-AFD1-85541FF57534}"/>
              </a:ext>
            </a:extLst>
          </p:cNvPr>
          <p:cNvSpPr txBox="1"/>
          <p:nvPr/>
        </p:nvSpPr>
        <p:spPr>
          <a:xfrm>
            <a:off x="7039155" y="3587981"/>
            <a:ext cx="2322239" cy="369332"/>
          </a:xfrm>
          <a:prstGeom prst="rect">
            <a:avLst/>
          </a:prstGeom>
          <a:noFill/>
        </p:spPr>
        <p:txBody>
          <a:bodyPr wrap="none" rtlCol="0">
            <a:spAutoFit/>
          </a:bodyPr>
          <a:lstStyle/>
          <a:p>
            <a:r>
              <a:rPr lang="en-US" dirty="0"/>
              <a:t>Is it a cat or is it a dog?</a:t>
            </a:r>
          </a:p>
        </p:txBody>
      </p:sp>
      <p:pic>
        <p:nvPicPr>
          <p:cNvPr id="3074" name="Picture 2" descr="https://www.kdnuggets.com/images/time-series-3components-730.jpg">
            <a:extLst>
              <a:ext uri="{FF2B5EF4-FFF2-40B4-BE49-F238E27FC236}">
                <a16:creationId xmlns:a16="http://schemas.microsoft.com/office/drawing/2014/main" id="{88ED36AD-0A52-EF44-B5CC-46B796DB39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9800" y="4215442"/>
            <a:ext cx="4472336" cy="151950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00118D9-4001-2B47-B422-D3616CBE06C6}"/>
              </a:ext>
            </a:extLst>
          </p:cNvPr>
          <p:cNvSpPr txBox="1"/>
          <p:nvPr/>
        </p:nvSpPr>
        <p:spPr>
          <a:xfrm>
            <a:off x="6390886" y="5808410"/>
            <a:ext cx="4101251" cy="369332"/>
          </a:xfrm>
          <a:prstGeom prst="rect">
            <a:avLst/>
          </a:prstGeom>
          <a:noFill/>
        </p:spPr>
        <p:txBody>
          <a:bodyPr wrap="none" rtlCol="0">
            <a:spAutoFit/>
          </a:bodyPr>
          <a:lstStyle/>
          <a:p>
            <a:r>
              <a:rPr lang="en-US" dirty="0"/>
              <a:t>Predict the next values of the times series</a:t>
            </a:r>
          </a:p>
        </p:txBody>
      </p:sp>
    </p:spTree>
    <p:extLst>
      <p:ext uri="{BB962C8B-B14F-4D97-AF65-F5344CB8AC3E}">
        <p14:creationId xmlns:p14="http://schemas.microsoft.com/office/powerpoint/2010/main" val="42064725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p:txBody>
          <a:bodyPr/>
          <a:lstStyle/>
          <a:p>
            <a:r>
              <a:rPr lang="en-US">
                <a:latin typeface="Calibri" charset="0"/>
                <a:ea typeface="ＭＳ Ｐゴシック" charset="0"/>
                <a:cs typeface="ＭＳ Ｐゴシック" charset="0"/>
              </a:rPr>
              <a:t>Unsupervised learning</a:t>
            </a:r>
          </a:p>
        </p:txBody>
      </p:sp>
      <p:sp>
        <p:nvSpPr>
          <p:cNvPr id="28674" name="Content Placeholder 2"/>
          <p:cNvSpPr>
            <a:spLocks noGrp="1"/>
          </p:cNvSpPr>
          <p:nvPr>
            <p:ph idx="1"/>
          </p:nvPr>
        </p:nvSpPr>
        <p:spPr>
          <a:prstGeom prst="rect">
            <a:avLst/>
          </a:prstGeom>
        </p:spPr>
        <p:txBody>
          <a:bodyPr vert="horz" lIns="91435" tIns="45718" rIns="91435" bIns="45718" rtlCol="0">
            <a:normAutofit/>
          </a:bodyPr>
          <a:lstStyle/>
          <a:p>
            <a:r>
              <a:rPr lang="en-US" dirty="0">
                <a:latin typeface="Calibri" charset="0"/>
                <a:ea typeface="ＭＳ Ｐゴシック" charset="0"/>
                <a:cs typeface="ＭＳ Ｐゴシック" charset="0"/>
              </a:rPr>
              <a:t>When we do not have/not take into account the class/output attribute</a:t>
            </a:r>
          </a:p>
          <a:p>
            <a:r>
              <a:rPr lang="en-US" dirty="0">
                <a:latin typeface="Calibri" charset="0"/>
                <a:ea typeface="ＭＳ Ｐゴシック" charset="0"/>
                <a:cs typeface="ＭＳ Ｐゴシック" charset="0"/>
              </a:rPr>
              <a:t>If the goal is to identify aggregations of instances</a:t>
            </a:r>
          </a:p>
          <a:p>
            <a:pPr lvl="1"/>
            <a:r>
              <a:rPr lang="en-US" sz="2500" b="1" dirty="0">
                <a:latin typeface="Calibri" charset="0"/>
                <a:ea typeface="ＭＳ Ｐゴシック" charset="0"/>
              </a:rPr>
              <a:t>Clustering</a:t>
            </a:r>
            <a:r>
              <a:rPr lang="en-US" sz="2500" dirty="0">
                <a:latin typeface="Calibri" charset="0"/>
                <a:ea typeface="ＭＳ Ｐゴシック" charset="0"/>
              </a:rPr>
              <a:t> problem</a:t>
            </a:r>
          </a:p>
          <a:p>
            <a:r>
              <a:rPr lang="en-US" dirty="0">
                <a:latin typeface="Calibri" charset="0"/>
                <a:ea typeface="ＭＳ Ｐゴシック" charset="0"/>
                <a:cs typeface="ＭＳ Ｐゴシック" charset="0"/>
              </a:rPr>
              <a:t>If the goal is to detect strong patterns in the data</a:t>
            </a:r>
          </a:p>
          <a:p>
            <a:pPr lvl="1"/>
            <a:r>
              <a:rPr lang="en-US" sz="2500" b="1" dirty="0">
                <a:latin typeface="Calibri" charset="0"/>
                <a:ea typeface="ＭＳ Ｐゴシック" charset="0"/>
              </a:rPr>
              <a:t>Association rules/Itemset </a:t>
            </a:r>
            <a:r>
              <a:rPr lang="en-US" sz="2500" dirty="0">
                <a:latin typeface="Calibri" charset="0"/>
                <a:ea typeface="ＭＳ Ｐゴシック" charset="0"/>
              </a:rPr>
              <a:t>mining</a:t>
            </a:r>
          </a:p>
          <a:p>
            <a:pPr marL="914400" lvl="2" indent="0">
              <a:buNone/>
            </a:pPr>
            <a:endParaRPr lang="en-US" sz="2100" b="1" dirty="0">
              <a:latin typeface="Calibri" charset="0"/>
              <a:ea typeface="ＭＳ Ｐゴシック" charset="0"/>
            </a:endParaRPr>
          </a:p>
        </p:txBody>
      </p:sp>
    </p:spTree>
    <p:extLst>
      <p:ext uri="{BB962C8B-B14F-4D97-AF65-F5344CB8AC3E}">
        <p14:creationId xmlns:p14="http://schemas.microsoft.com/office/powerpoint/2010/main" val="6695786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n-GB" dirty="0"/>
              <a:t>Clustering</a:t>
            </a:r>
          </a:p>
        </p:txBody>
      </p:sp>
      <p:sp>
        <p:nvSpPr>
          <p:cNvPr id="31" name="30 Rectángulo"/>
          <p:cNvSpPr/>
          <p:nvPr/>
        </p:nvSpPr>
        <p:spPr>
          <a:xfrm>
            <a:off x="5983126" y="2186828"/>
            <a:ext cx="1296180" cy="30784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rtlCol="0" anchor="ctr"/>
          <a:lstStyle/>
          <a:p>
            <a:pPr algn="ctr"/>
            <a:endParaRPr lang="es-ES" sz="1350"/>
          </a:p>
        </p:txBody>
      </p:sp>
      <p:pic>
        <p:nvPicPr>
          <p:cNvPr id="22" name="Picture 2"/>
          <p:cNvPicPr>
            <a:picLocks noChangeAspect="1" noChangeArrowheads="1"/>
          </p:cNvPicPr>
          <p:nvPr/>
        </p:nvPicPr>
        <p:blipFill>
          <a:blip r:embed="rId3" cstate="print"/>
          <a:srcRect/>
          <a:stretch>
            <a:fillRect/>
          </a:stretch>
        </p:blipFill>
        <p:spPr bwMode="auto">
          <a:xfrm>
            <a:off x="6119349" y="3915069"/>
            <a:ext cx="923354" cy="540075"/>
          </a:xfrm>
          <a:prstGeom prst="rect">
            <a:avLst/>
          </a:prstGeom>
          <a:noFill/>
          <a:ln w="9525">
            <a:noFill/>
            <a:miter lim="800000"/>
            <a:headEnd/>
            <a:tailEnd/>
          </a:ln>
        </p:spPr>
      </p:pic>
      <p:pic>
        <p:nvPicPr>
          <p:cNvPr id="23" name="Picture 3"/>
          <p:cNvPicPr>
            <a:picLocks noChangeAspect="1" noChangeArrowheads="1"/>
          </p:cNvPicPr>
          <p:nvPr/>
        </p:nvPicPr>
        <p:blipFill>
          <a:blip r:embed="rId4" cstate="print"/>
          <a:srcRect/>
          <a:stretch>
            <a:fillRect/>
          </a:stretch>
        </p:blipFill>
        <p:spPr bwMode="auto">
          <a:xfrm>
            <a:off x="6091141" y="2942933"/>
            <a:ext cx="1026143" cy="769608"/>
          </a:xfrm>
          <a:prstGeom prst="rect">
            <a:avLst/>
          </a:prstGeom>
          <a:noFill/>
          <a:ln w="9525">
            <a:noFill/>
            <a:miter lim="800000"/>
            <a:headEnd/>
            <a:tailEnd/>
          </a:ln>
        </p:spPr>
      </p:pic>
      <p:pic>
        <p:nvPicPr>
          <p:cNvPr id="24" name="Picture 8"/>
          <p:cNvPicPr>
            <a:picLocks noChangeAspect="1" noChangeArrowheads="1"/>
          </p:cNvPicPr>
          <p:nvPr/>
        </p:nvPicPr>
        <p:blipFill>
          <a:blip r:embed="rId5" cstate="print"/>
          <a:srcRect/>
          <a:stretch>
            <a:fillRect/>
          </a:stretch>
        </p:blipFill>
        <p:spPr bwMode="auto">
          <a:xfrm>
            <a:off x="6232592" y="4671175"/>
            <a:ext cx="771268" cy="443479"/>
          </a:xfrm>
          <a:prstGeom prst="rect">
            <a:avLst/>
          </a:prstGeom>
          <a:noFill/>
          <a:ln w="9525">
            <a:noFill/>
            <a:miter lim="800000"/>
            <a:headEnd/>
            <a:tailEnd/>
          </a:ln>
        </p:spPr>
      </p:pic>
      <p:pic>
        <p:nvPicPr>
          <p:cNvPr id="25" name="Picture 9"/>
          <p:cNvPicPr>
            <a:picLocks noChangeAspect="1" noChangeArrowheads="1"/>
          </p:cNvPicPr>
          <p:nvPr/>
        </p:nvPicPr>
        <p:blipFill>
          <a:blip r:embed="rId6" cstate="print"/>
          <a:srcRect/>
          <a:stretch>
            <a:fillRect/>
          </a:stretch>
        </p:blipFill>
        <p:spPr bwMode="auto">
          <a:xfrm>
            <a:off x="6091143" y="2240837"/>
            <a:ext cx="988993" cy="601637"/>
          </a:xfrm>
          <a:prstGeom prst="rect">
            <a:avLst/>
          </a:prstGeom>
          <a:noFill/>
          <a:ln w="9525">
            <a:noFill/>
            <a:miter lim="800000"/>
            <a:headEnd/>
            <a:tailEnd/>
          </a:ln>
        </p:spPr>
      </p:pic>
      <p:pic>
        <p:nvPicPr>
          <p:cNvPr id="28" name="Picture 10"/>
          <p:cNvPicPr>
            <a:picLocks noChangeAspect="1" noChangeArrowheads="1"/>
          </p:cNvPicPr>
          <p:nvPr/>
        </p:nvPicPr>
        <p:blipFill>
          <a:blip r:embed="rId7" cstate="print"/>
          <a:srcRect/>
          <a:stretch>
            <a:fillRect/>
          </a:stretch>
        </p:blipFill>
        <p:spPr bwMode="auto">
          <a:xfrm>
            <a:off x="7535057" y="4272549"/>
            <a:ext cx="1272817" cy="487047"/>
          </a:xfrm>
          <a:prstGeom prst="rect">
            <a:avLst/>
          </a:prstGeom>
          <a:noFill/>
          <a:ln w="9525">
            <a:noFill/>
            <a:miter lim="800000"/>
            <a:headEnd/>
            <a:tailEnd/>
          </a:ln>
        </p:spPr>
      </p:pic>
      <p:pic>
        <p:nvPicPr>
          <p:cNvPr id="29" name="Picture 11"/>
          <p:cNvPicPr>
            <a:picLocks noChangeAspect="1" noChangeArrowheads="1"/>
          </p:cNvPicPr>
          <p:nvPr/>
        </p:nvPicPr>
        <p:blipFill>
          <a:blip r:embed="rId8" cstate="print"/>
          <a:srcRect/>
          <a:stretch>
            <a:fillRect/>
          </a:stretch>
        </p:blipFill>
        <p:spPr bwMode="auto">
          <a:xfrm>
            <a:off x="7500197" y="2726905"/>
            <a:ext cx="1350188" cy="508928"/>
          </a:xfrm>
          <a:prstGeom prst="rect">
            <a:avLst/>
          </a:prstGeom>
          <a:noFill/>
          <a:ln w="9525">
            <a:noFill/>
            <a:miter lim="800000"/>
            <a:headEnd/>
            <a:tailEnd/>
          </a:ln>
        </p:spPr>
      </p:pic>
      <p:sp>
        <p:nvSpPr>
          <p:cNvPr id="32" name="31 Rectángulo"/>
          <p:cNvSpPr/>
          <p:nvPr/>
        </p:nvSpPr>
        <p:spPr>
          <a:xfrm>
            <a:off x="7535055" y="3948503"/>
            <a:ext cx="1296180" cy="102614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rtlCol="0" anchor="ctr"/>
          <a:lstStyle/>
          <a:p>
            <a:pPr algn="ctr"/>
            <a:endParaRPr lang="es-ES" sz="1350"/>
          </a:p>
        </p:txBody>
      </p:sp>
      <p:sp>
        <p:nvSpPr>
          <p:cNvPr id="33" name="32 Rectángulo"/>
          <p:cNvSpPr/>
          <p:nvPr/>
        </p:nvSpPr>
        <p:spPr>
          <a:xfrm>
            <a:off x="7446188" y="2408284"/>
            <a:ext cx="1458203" cy="10801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rtlCol="0" anchor="ctr"/>
          <a:lstStyle/>
          <a:p>
            <a:pPr algn="ctr"/>
            <a:endParaRPr lang="es-ES" sz="1350"/>
          </a:p>
        </p:txBody>
      </p:sp>
      <p:sp>
        <p:nvSpPr>
          <p:cNvPr id="36" name="AutoShape 16"/>
          <p:cNvSpPr>
            <a:spLocks noChangeArrowheads="1"/>
          </p:cNvSpPr>
          <p:nvPr/>
        </p:nvSpPr>
        <p:spPr bwMode="auto">
          <a:xfrm>
            <a:off x="5227023" y="3537017"/>
            <a:ext cx="539353" cy="269081"/>
          </a:xfrm>
          <a:prstGeom prst="rightArrow">
            <a:avLst>
              <a:gd name="adj1" fmla="val 50000"/>
              <a:gd name="adj2" fmla="val 50111"/>
            </a:avLst>
          </a:prstGeom>
          <a:solidFill>
            <a:schemeClr val="tx1">
              <a:lumMod val="50000"/>
              <a:lumOff val="50000"/>
            </a:schemeClr>
          </a:solidFill>
          <a:ln w="19050">
            <a:solidFill>
              <a:schemeClr val="tx1">
                <a:lumMod val="95000"/>
                <a:lumOff val="5000"/>
              </a:schemeClr>
            </a:solidFill>
            <a:headEnd/>
            <a:tailEnd/>
          </a:ln>
        </p:spPr>
        <p:style>
          <a:lnRef idx="2">
            <a:schemeClr val="accent1">
              <a:shade val="50000"/>
            </a:schemeClr>
          </a:lnRef>
          <a:fillRef idx="1">
            <a:schemeClr val="accent1"/>
          </a:fillRef>
          <a:effectRef idx="0">
            <a:schemeClr val="accent1"/>
          </a:effectRef>
          <a:fontRef idx="minor">
            <a:schemeClr val="lt1"/>
          </a:fontRef>
        </p:style>
        <p:txBody>
          <a:bodyPr wrap="none" lIns="68576" tIns="34289" rIns="68576" bIns="34289" anchor="ctr"/>
          <a:lstStyle/>
          <a:p>
            <a:endParaRPr lang="en-GB" sz="1350"/>
          </a:p>
        </p:txBody>
      </p:sp>
      <p:pic>
        <p:nvPicPr>
          <p:cNvPr id="40" name="Picture 2"/>
          <p:cNvPicPr>
            <a:picLocks noChangeAspect="1" noChangeArrowheads="1"/>
          </p:cNvPicPr>
          <p:nvPr/>
        </p:nvPicPr>
        <p:blipFill>
          <a:blip r:embed="rId3" cstate="print"/>
          <a:srcRect/>
          <a:stretch>
            <a:fillRect/>
          </a:stretch>
        </p:blipFill>
        <p:spPr bwMode="auto">
          <a:xfrm>
            <a:off x="3768817" y="2402859"/>
            <a:ext cx="923354" cy="540075"/>
          </a:xfrm>
          <a:prstGeom prst="rect">
            <a:avLst/>
          </a:prstGeom>
          <a:noFill/>
          <a:ln w="9525">
            <a:noFill/>
            <a:miter lim="800000"/>
            <a:headEnd/>
            <a:tailEnd/>
          </a:ln>
        </p:spPr>
      </p:pic>
      <p:pic>
        <p:nvPicPr>
          <p:cNvPr id="41" name="Picture 3"/>
          <p:cNvPicPr>
            <a:picLocks noChangeAspect="1" noChangeArrowheads="1"/>
          </p:cNvPicPr>
          <p:nvPr/>
        </p:nvPicPr>
        <p:blipFill>
          <a:blip r:embed="rId4" cstate="print"/>
          <a:srcRect/>
          <a:stretch>
            <a:fillRect/>
          </a:stretch>
        </p:blipFill>
        <p:spPr bwMode="auto">
          <a:xfrm>
            <a:off x="3826827" y="3645031"/>
            <a:ext cx="1026143" cy="769608"/>
          </a:xfrm>
          <a:prstGeom prst="rect">
            <a:avLst/>
          </a:prstGeom>
          <a:noFill/>
          <a:ln w="9525">
            <a:noFill/>
            <a:miter lim="800000"/>
            <a:headEnd/>
            <a:tailEnd/>
          </a:ln>
        </p:spPr>
      </p:pic>
      <p:pic>
        <p:nvPicPr>
          <p:cNvPr id="42" name="Picture 8"/>
          <p:cNvPicPr>
            <a:picLocks noChangeAspect="1" noChangeArrowheads="1"/>
          </p:cNvPicPr>
          <p:nvPr/>
        </p:nvPicPr>
        <p:blipFill>
          <a:blip r:embed="rId5" cstate="print"/>
          <a:srcRect/>
          <a:stretch>
            <a:fillRect/>
          </a:stretch>
        </p:blipFill>
        <p:spPr bwMode="auto">
          <a:xfrm>
            <a:off x="3876834" y="1862785"/>
            <a:ext cx="771268" cy="443479"/>
          </a:xfrm>
          <a:prstGeom prst="rect">
            <a:avLst/>
          </a:prstGeom>
          <a:noFill/>
          <a:ln w="9525">
            <a:noFill/>
            <a:miter lim="800000"/>
            <a:headEnd/>
            <a:tailEnd/>
          </a:ln>
        </p:spPr>
      </p:pic>
      <p:pic>
        <p:nvPicPr>
          <p:cNvPr id="43" name="Picture 9"/>
          <p:cNvPicPr>
            <a:picLocks noChangeAspect="1" noChangeArrowheads="1"/>
          </p:cNvPicPr>
          <p:nvPr/>
        </p:nvPicPr>
        <p:blipFill>
          <a:blip r:embed="rId6" cstate="print"/>
          <a:srcRect/>
          <a:stretch>
            <a:fillRect/>
          </a:stretch>
        </p:blipFill>
        <p:spPr bwMode="auto">
          <a:xfrm>
            <a:off x="3822828" y="2996942"/>
            <a:ext cx="988993" cy="601637"/>
          </a:xfrm>
          <a:prstGeom prst="rect">
            <a:avLst/>
          </a:prstGeom>
          <a:noFill/>
          <a:ln w="9525">
            <a:noFill/>
            <a:miter lim="800000"/>
            <a:headEnd/>
            <a:tailEnd/>
          </a:ln>
        </p:spPr>
      </p:pic>
      <p:pic>
        <p:nvPicPr>
          <p:cNvPr id="44" name="Picture 10"/>
          <p:cNvPicPr>
            <a:picLocks noChangeAspect="1" noChangeArrowheads="1"/>
          </p:cNvPicPr>
          <p:nvPr/>
        </p:nvPicPr>
        <p:blipFill>
          <a:blip r:embed="rId7" cstate="print"/>
          <a:srcRect/>
          <a:stretch>
            <a:fillRect/>
          </a:stretch>
        </p:blipFill>
        <p:spPr bwMode="auto">
          <a:xfrm>
            <a:off x="3671950" y="4455144"/>
            <a:ext cx="1272817" cy="487047"/>
          </a:xfrm>
          <a:prstGeom prst="rect">
            <a:avLst/>
          </a:prstGeom>
          <a:noFill/>
          <a:ln w="9525">
            <a:noFill/>
            <a:miter lim="800000"/>
            <a:headEnd/>
            <a:tailEnd/>
          </a:ln>
        </p:spPr>
      </p:pic>
      <p:pic>
        <p:nvPicPr>
          <p:cNvPr id="45" name="Picture 11"/>
          <p:cNvPicPr>
            <a:picLocks noChangeAspect="1" noChangeArrowheads="1"/>
          </p:cNvPicPr>
          <p:nvPr/>
        </p:nvPicPr>
        <p:blipFill>
          <a:blip r:embed="rId8" cstate="print"/>
          <a:srcRect/>
          <a:stretch>
            <a:fillRect/>
          </a:stretch>
        </p:blipFill>
        <p:spPr bwMode="auto">
          <a:xfrm>
            <a:off x="3665665" y="5103235"/>
            <a:ext cx="1350188" cy="508928"/>
          </a:xfrm>
          <a:prstGeom prst="rect">
            <a:avLst/>
          </a:prstGeom>
          <a:noFill/>
          <a:ln w="9525">
            <a:noFill/>
            <a:miter lim="800000"/>
            <a:headEnd/>
            <a:tailEnd/>
          </a:ln>
        </p:spPr>
      </p:pic>
    </p:spTree>
    <p:extLst>
      <p:ext uri="{BB962C8B-B14F-4D97-AF65-F5344CB8AC3E}">
        <p14:creationId xmlns:p14="http://schemas.microsoft.com/office/powerpoint/2010/main" val="376693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6E39-CA75-2342-AD8D-A089B0A66C8C}"/>
              </a:ext>
            </a:extLst>
          </p:cNvPr>
          <p:cNvSpPr>
            <a:spLocks noGrp="1"/>
          </p:cNvSpPr>
          <p:nvPr>
            <p:ph type="title"/>
          </p:nvPr>
        </p:nvSpPr>
        <p:spPr/>
        <p:txBody>
          <a:bodyPr/>
          <a:lstStyle/>
          <a:p>
            <a:r>
              <a:rPr lang="en-US" dirty="0"/>
              <a:t>Association Rule Mining</a:t>
            </a:r>
          </a:p>
        </p:txBody>
      </p:sp>
      <p:sp>
        <p:nvSpPr>
          <p:cNvPr id="3" name="Content Placeholder 2">
            <a:extLst>
              <a:ext uri="{FF2B5EF4-FFF2-40B4-BE49-F238E27FC236}">
                <a16:creationId xmlns:a16="http://schemas.microsoft.com/office/drawing/2014/main" id="{5AC13F2D-396D-744A-B3D1-3D85EC5F2FBF}"/>
              </a:ext>
            </a:extLst>
          </p:cNvPr>
          <p:cNvSpPr>
            <a:spLocks noGrp="1"/>
          </p:cNvSpPr>
          <p:nvPr>
            <p:ph idx="1"/>
          </p:nvPr>
        </p:nvSpPr>
        <p:spPr/>
        <p:txBody>
          <a:bodyPr/>
          <a:lstStyle/>
          <a:p>
            <a:endParaRPr lang="en-US"/>
          </a:p>
        </p:txBody>
      </p:sp>
      <p:pic>
        <p:nvPicPr>
          <p:cNvPr id="5122" name="Picture 2" descr="https://slideplayer.com/slide/8628813/26/images/21/ARM+Example+Association+Rules+%28confidence%29+Beer+%3D%3E+Diaper+%280.75%29.jpg">
            <a:extLst>
              <a:ext uri="{FF2B5EF4-FFF2-40B4-BE49-F238E27FC236}">
                <a16:creationId xmlns:a16="http://schemas.microsoft.com/office/drawing/2014/main" id="{179B3A30-6E70-3940-B0BB-82F12F9FF3A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0042"/>
          <a:stretch/>
        </p:blipFill>
        <p:spPr bwMode="auto">
          <a:xfrm>
            <a:off x="1524000" y="1374475"/>
            <a:ext cx="9144000" cy="548352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EE0C42F7-926A-6649-9B44-FC622EC9B931}"/>
              </a:ext>
            </a:extLst>
          </p:cNvPr>
          <p:cNvSpPr/>
          <p:nvPr/>
        </p:nvSpPr>
        <p:spPr>
          <a:xfrm>
            <a:off x="0" y="6492875"/>
            <a:ext cx="4874989" cy="369332"/>
          </a:xfrm>
          <a:prstGeom prst="rect">
            <a:avLst/>
          </a:prstGeom>
        </p:spPr>
        <p:txBody>
          <a:bodyPr wrap="none">
            <a:spAutoFit/>
          </a:bodyPr>
          <a:lstStyle/>
          <a:p>
            <a:r>
              <a:rPr lang="en-US" dirty="0"/>
              <a:t>Slide from https://</a:t>
            </a:r>
            <a:r>
              <a:rPr lang="en-US" dirty="0" err="1"/>
              <a:t>slideplayer.com</a:t>
            </a:r>
            <a:r>
              <a:rPr lang="en-US" dirty="0"/>
              <a:t>/slide/8628813/</a:t>
            </a:r>
          </a:p>
        </p:txBody>
      </p:sp>
    </p:spTree>
    <p:extLst>
      <p:ext uri="{BB962C8B-B14F-4D97-AF65-F5344CB8AC3E}">
        <p14:creationId xmlns:p14="http://schemas.microsoft.com/office/powerpoint/2010/main" val="402516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7D580-A150-BC47-90A8-2AFA077CC670}"/>
              </a:ext>
            </a:extLst>
          </p:cNvPr>
          <p:cNvSpPr>
            <a:spLocks noGrp="1"/>
          </p:cNvSpPr>
          <p:nvPr>
            <p:ph type="title"/>
          </p:nvPr>
        </p:nvSpPr>
        <p:spPr/>
        <p:txBody>
          <a:bodyPr/>
          <a:lstStyle/>
          <a:p>
            <a:r>
              <a:rPr lang="en-US" dirty="0"/>
              <a:t>Reinforcement learning</a:t>
            </a:r>
          </a:p>
        </p:txBody>
      </p:sp>
      <p:sp>
        <p:nvSpPr>
          <p:cNvPr id="3" name="Content Placeholder 2">
            <a:extLst>
              <a:ext uri="{FF2B5EF4-FFF2-40B4-BE49-F238E27FC236}">
                <a16:creationId xmlns:a16="http://schemas.microsoft.com/office/drawing/2014/main" id="{3737CAC6-3C81-FF4F-8134-A1935E45EE44}"/>
              </a:ext>
            </a:extLst>
          </p:cNvPr>
          <p:cNvSpPr>
            <a:spLocks noGrp="1"/>
          </p:cNvSpPr>
          <p:nvPr>
            <p:ph sz="half" idx="1"/>
          </p:nvPr>
        </p:nvSpPr>
        <p:spPr/>
        <p:txBody>
          <a:bodyPr/>
          <a:lstStyle/>
          <a:p>
            <a:r>
              <a:rPr lang="en-US" dirty="0"/>
              <a:t>Setup for agents that sense an environment and need to respond to it</a:t>
            </a:r>
          </a:p>
          <a:p>
            <a:r>
              <a:rPr lang="en-US" dirty="0"/>
              <a:t>After each </a:t>
            </a:r>
            <a:r>
              <a:rPr lang="en-US" i="1" dirty="0"/>
              <a:t>action</a:t>
            </a:r>
            <a:r>
              <a:rPr lang="en-US" dirty="0"/>
              <a:t> they receive either a </a:t>
            </a:r>
            <a:r>
              <a:rPr lang="en-US" i="1" dirty="0"/>
              <a:t>reward </a:t>
            </a:r>
            <a:r>
              <a:rPr lang="en-US" dirty="0"/>
              <a:t>or a </a:t>
            </a:r>
            <a:r>
              <a:rPr lang="en-US" i="1" dirty="0"/>
              <a:t>punishment</a:t>
            </a:r>
          </a:p>
          <a:p>
            <a:r>
              <a:rPr lang="en-US" dirty="0"/>
              <a:t>They need to learn how to produce given each input state, the output that will produce the maximum (expected) payoff</a:t>
            </a:r>
          </a:p>
        </p:txBody>
      </p:sp>
      <p:sp>
        <p:nvSpPr>
          <p:cNvPr id="4" name="Content Placeholder 3">
            <a:extLst>
              <a:ext uri="{FF2B5EF4-FFF2-40B4-BE49-F238E27FC236}">
                <a16:creationId xmlns:a16="http://schemas.microsoft.com/office/drawing/2014/main" id="{74C43BDE-5762-A74A-B15A-E425B2B013E3}"/>
              </a:ext>
            </a:extLst>
          </p:cNvPr>
          <p:cNvSpPr>
            <a:spLocks noGrp="1"/>
          </p:cNvSpPr>
          <p:nvPr>
            <p:ph sz="half" idx="2"/>
          </p:nvPr>
        </p:nvSpPr>
        <p:spPr/>
        <p:txBody>
          <a:bodyPr/>
          <a:lstStyle/>
          <a:p>
            <a:r>
              <a:rPr lang="en-US" dirty="0"/>
              <a:t>Classic example</a:t>
            </a:r>
          </a:p>
          <a:p>
            <a:endParaRPr lang="en-US" dirty="0"/>
          </a:p>
          <a:p>
            <a:endParaRPr lang="en-US" dirty="0"/>
          </a:p>
          <a:p>
            <a:endParaRPr lang="en-US" dirty="0"/>
          </a:p>
          <a:p>
            <a:endParaRPr lang="en-US" dirty="0"/>
          </a:p>
          <a:p>
            <a:endParaRPr lang="en-US" dirty="0"/>
          </a:p>
          <a:p>
            <a:endParaRPr lang="en-US" dirty="0"/>
          </a:p>
          <a:p>
            <a:r>
              <a:rPr lang="en-US" dirty="0"/>
              <a:t>Modern example: </a:t>
            </a:r>
            <a:r>
              <a:rPr lang="en-US" dirty="0" err="1"/>
              <a:t>AlphaGo</a:t>
            </a:r>
            <a:endParaRPr lang="en-US" dirty="0"/>
          </a:p>
        </p:txBody>
      </p:sp>
      <p:pic>
        <p:nvPicPr>
          <p:cNvPr id="4098" name="Picture 2" descr="Image result for reinforcement learning pole balancing">
            <a:extLst>
              <a:ext uri="{FF2B5EF4-FFF2-40B4-BE49-F238E27FC236}">
                <a16:creationId xmlns:a16="http://schemas.microsoft.com/office/drawing/2014/main" id="{1F67D8FC-D6BA-1943-BB40-E58AD6A9CFE2}"/>
              </a:ext>
            </a:extLst>
          </p:cNvPr>
          <p:cNvPicPr>
            <a:picLocks noChangeAspect="1" noChangeArrowheads="1"/>
          </p:cNvPicPr>
          <p:nvPr/>
        </p:nvPicPr>
        <p:blipFill rotWithShape="1">
          <a:blip r:embed="rId2" cstate="print">
            <a:extLst>
              <a:ext uri="{28A0092B-C50C-407E-A947-70E740481C1C}">
                <a14:useLocalDpi xmlns:a14="http://schemas.microsoft.com/office/drawing/2010/main"/>
              </a:ext>
            </a:extLst>
          </a:blip>
          <a:srcRect t="17155"/>
          <a:stretch/>
        </p:blipFill>
        <p:spPr bwMode="auto">
          <a:xfrm>
            <a:off x="6211421" y="2310714"/>
            <a:ext cx="5937063" cy="2854409"/>
          </a:xfrm>
          <a:prstGeom prst="rect">
            <a:avLst/>
          </a:prstGeom>
          <a:noFill/>
          <a:extLst>
            <a:ext uri="{909E8E84-426E-40dd-AFC4-6F175D3DCCD1}">
              <a14:hiddenFill xmlns:a14="http://schemas.microsoft.com/office/drawing/2010/main" xmlns="">
                <a:solidFill>
                  <a:srgbClr val="FFFFFF"/>
                </a:solidFill>
              </a14:hiddenFill>
            </a:ext>
          </a:extLst>
        </p:spPr>
      </p:pic>
      <p:sp>
        <p:nvSpPr>
          <p:cNvPr id="5" name="Rectangle 4">
            <a:extLst>
              <a:ext uri="{FF2B5EF4-FFF2-40B4-BE49-F238E27FC236}">
                <a16:creationId xmlns:a16="http://schemas.microsoft.com/office/drawing/2014/main" id="{57F02635-A187-1142-86AA-D0EBF33772F4}"/>
              </a:ext>
            </a:extLst>
          </p:cNvPr>
          <p:cNvSpPr/>
          <p:nvPr/>
        </p:nvSpPr>
        <p:spPr>
          <a:xfrm>
            <a:off x="7313229" y="6477386"/>
            <a:ext cx="4878771" cy="369332"/>
          </a:xfrm>
          <a:prstGeom prst="rect">
            <a:avLst/>
          </a:prstGeom>
        </p:spPr>
        <p:txBody>
          <a:bodyPr wrap="none">
            <a:spAutoFit/>
          </a:bodyPr>
          <a:lstStyle/>
          <a:p>
            <a:r>
              <a:rPr lang="en-US" dirty="0"/>
              <a:t>https://</a:t>
            </a:r>
            <a:r>
              <a:rPr lang="en-US" dirty="0" err="1"/>
              <a:t>en.wikipedia.org</a:t>
            </a:r>
            <a:r>
              <a:rPr lang="en-US" dirty="0"/>
              <a:t>/wiki/</a:t>
            </a:r>
            <a:r>
              <a:rPr lang="en-US" dirty="0" err="1"/>
              <a:t>Inverted_pendulum</a:t>
            </a:r>
            <a:endParaRPr lang="en-US" dirty="0"/>
          </a:p>
        </p:txBody>
      </p:sp>
    </p:spTree>
    <p:extLst>
      <p:ext uri="{BB962C8B-B14F-4D97-AF65-F5344CB8AC3E}">
        <p14:creationId xmlns:p14="http://schemas.microsoft.com/office/powerpoint/2010/main" val="18911502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Knowledge representations</a:t>
            </a:r>
          </a:p>
        </p:txBody>
      </p:sp>
      <p:sp>
        <p:nvSpPr>
          <p:cNvPr id="3" name="Content Placeholder 2"/>
          <p:cNvSpPr>
            <a:spLocks noGrp="1"/>
          </p:cNvSpPr>
          <p:nvPr>
            <p:ph idx="1"/>
          </p:nvPr>
        </p:nvSpPr>
        <p:spPr/>
        <p:txBody>
          <a:bodyPr/>
          <a:lstStyle/>
          <a:p>
            <a:r>
              <a:rPr lang="en-US" dirty="0"/>
              <a:t>What shape do the “patterns” take?</a:t>
            </a:r>
          </a:p>
          <a:p>
            <a:pPr lvl="1"/>
            <a:r>
              <a:rPr lang="en-US" dirty="0"/>
              <a:t>This is what is called knowledge representation</a:t>
            </a:r>
          </a:p>
          <a:p>
            <a:r>
              <a:rPr lang="en-US" dirty="0"/>
              <a:t>There are lots of them</a:t>
            </a:r>
          </a:p>
          <a:p>
            <a:pPr lvl="1"/>
            <a:r>
              <a:rPr lang="en-US" dirty="0"/>
              <a:t>Basic: Rule sets, decision trees, nearest </a:t>
            </a:r>
            <a:r>
              <a:rPr lang="en-US" dirty="0" err="1"/>
              <a:t>neighbours</a:t>
            </a:r>
            <a:r>
              <a:rPr lang="en-US" dirty="0"/>
              <a:t>, linear classification</a:t>
            </a:r>
          </a:p>
          <a:p>
            <a:pPr lvl="1"/>
            <a:r>
              <a:rPr lang="en-US" dirty="0"/>
              <a:t>Advanced: Kernel methods, Neural Networks (soon)</a:t>
            </a:r>
          </a:p>
        </p:txBody>
      </p:sp>
    </p:spTree>
    <p:extLst>
      <p:ext uri="{BB962C8B-B14F-4D97-AF65-F5344CB8AC3E}">
        <p14:creationId xmlns:p14="http://schemas.microsoft.com/office/powerpoint/2010/main" val="22126264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63" descr="Diagonal hacia abajo ancha"/>
          <p:cNvSpPr>
            <a:spLocks noChangeArrowheads="1"/>
          </p:cNvSpPr>
          <p:nvPr/>
        </p:nvSpPr>
        <p:spPr bwMode="auto">
          <a:xfrm>
            <a:off x="2992438" y="4841377"/>
            <a:ext cx="3179762" cy="1074738"/>
          </a:xfrm>
          <a:prstGeom prst="rect">
            <a:avLst/>
          </a:prstGeom>
          <a:pattFill prst="wdDnDiag">
            <a:fgClr>
              <a:srgbClr val="0066FF"/>
            </a:fgClr>
            <a:bgClr>
              <a:srgbClr val="FFFFFF"/>
            </a:bgClr>
          </a:pattFill>
          <a:ln w="9525">
            <a:solidFill>
              <a:schemeClr val="tx1"/>
            </a:solidFill>
            <a:miter lim="800000"/>
            <a:headEnd/>
            <a:tailEnd/>
          </a:ln>
        </p:spPr>
        <p:txBody>
          <a:bodyPr wrap="none" lIns="91435" tIns="45718" rIns="91435" bIns="45718" anchor="ctr"/>
          <a:lstStyle/>
          <a:p>
            <a:endParaRPr lang="en-GB"/>
          </a:p>
        </p:txBody>
      </p:sp>
      <p:sp>
        <p:nvSpPr>
          <p:cNvPr id="23554" name="Rectangle 63" descr="Diagonal hacia abajo ancha"/>
          <p:cNvSpPr>
            <a:spLocks noChangeArrowheads="1"/>
          </p:cNvSpPr>
          <p:nvPr/>
        </p:nvSpPr>
        <p:spPr bwMode="auto">
          <a:xfrm>
            <a:off x="3794126" y="4204791"/>
            <a:ext cx="1560513" cy="2266950"/>
          </a:xfrm>
          <a:prstGeom prst="rect">
            <a:avLst/>
          </a:prstGeom>
          <a:pattFill prst="wdDnDiag">
            <a:fgClr>
              <a:srgbClr val="0066FF"/>
            </a:fgClr>
            <a:bgClr>
              <a:srgbClr val="FFFFFF"/>
            </a:bgClr>
          </a:pattFill>
          <a:ln w="9525">
            <a:solidFill>
              <a:schemeClr val="tx1"/>
            </a:solidFill>
            <a:miter lim="800000"/>
            <a:headEnd/>
            <a:tailEnd/>
          </a:ln>
        </p:spPr>
        <p:txBody>
          <a:bodyPr wrap="none" lIns="91435" tIns="45718" rIns="91435" bIns="45718" anchor="ctr"/>
          <a:lstStyle/>
          <a:p>
            <a:endParaRPr lang="en-GB"/>
          </a:p>
        </p:txBody>
      </p:sp>
      <p:sp>
        <p:nvSpPr>
          <p:cNvPr id="23555" name="Title 1"/>
          <p:cNvSpPr>
            <a:spLocks noGrp="1"/>
          </p:cNvSpPr>
          <p:nvPr>
            <p:ph type="title"/>
          </p:nvPr>
        </p:nvSpPr>
        <p:spPr>
          <a:xfrm>
            <a:off x="1981200" y="93198"/>
            <a:ext cx="8229600" cy="1143000"/>
          </a:xfrm>
        </p:spPr>
        <p:txBody>
          <a:bodyPr/>
          <a:lstStyle/>
          <a:p>
            <a:r>
              <a:rPr lang="en-US" dirty="0">
                <a:ea typeface="ＭＳ Ｐゴシック" charset="0"/>
                <a:cs typeface="ＭＳ Ｐゴシック" charset="0"/>
              </a:rPr>
              <a:t>Rule sets &amp; decision trees</a:t>
            </a:r>
          </a:p>
        </p:txBody>
      </p:sp>
      <p:sp>
        <p:nvSpPr>
          <p:cNvPr id="23557" name="Rectangle 64" descr="Horizontal oscura"/>
          <p:cNvSpPr>
            <a:spLocks noChangeArrowheads="1"/>
          </p:cNvSpPr>
          <p:nvPr/>
        </p:nvSpPr>
        <p:spPr bwMode="auto">
          <a:xfrm>
            <a:off x="7737814" y="1642907"/>
            <a:ext cx="1146175" cy="944563"/>
          </a:xfrm>
          <a:prstGeom prst="rect">
            <a:avLst/>
          </a:prstGeom>
          <a:pattFill prst="dkHorz">
            <a:fgClr>
              <a:srgbClr val="008000"/>
            </a:fgClr>
            <a:bgClr>
              <a:srgbClr val="FFFFFF"/>
            </a:bgClr>
          </a:pattFill>
          <a:ln w="9525">
            <a:solidFill>
              <a:schemeClr val="tx1"/>
            </a:solidFill>
            <a:miter lim="800000"/>
            <a:headEnd/>
            <a:tailEnd/>
          </a:ln>
        </p:spPr>
        <p:txBody>
          <a:bodyPr wrap="none" lIns="91435" tIns="45718" rIns="91435" bIns="45718" anchor="ctr"/>
          <a:lstStyle/>
          <a:p>
            <a:endParaRPr lang="en-GB"/>
          </a:p>
        </p:txBody>
      </p:sp>
      <p:sp>
        <p:nvSpPr>
          <p:cNvPr id="23558" name="Rectangle 63" descr="Diagonal hacia abajo ancha"/>
          <p:cNvSpPr>
            <a:spLocks noChangeArrowheads="1"/>
          </p:cNvSpPr>
          <p:nvPr/>
        </p:nvSpPr>
        <p:spPr bwMode="auto">
          <a:xfrm>
            <a:off x="7740988" y="2589058"/>
            <a:ext cx="1147763" cy="898525"/>
          </a:xfrm>
          <a:prstGeom prst="rect">
            <a:avLst/>
          </a:prstGeom>
          <a:pattFill prst="wdDnDiag">
            <a:fgClr>
              <a:srgbClr val="0066FF"/>
            </a:fgClr>
            <a:bgClr>
              <a:srgbClr val="FFFFFF"/>
            </a:bgClr>
          </a:pattFill>
          <a:ln w="9525">
            <a:solidFill>
              <a:schemeClr val="tx1"/>
            </a:solidFill>
            <a:miter lim="800000"/>
            <a:headEnd/>
            <a:tailEnd/>
          </a:ln>
        </p:spPr>
        <p:txBody>
          <a:bodyPr wrap="none" lIns="91435" tIns="45718" rIns="91435" bIns="45718" anchor="ctr"/>
          <a:lstStyle/>
          <a:p>
            <a:endParaRPr lang="en-GB"/>
          </a:p>
        </p:txBody>
      </p:sp>
      <p:sp>
        <p:nvSpPr>
          <p:cNvPr id="23559" name="Rectangle 62" descr="Diagonal hacia arriba ancha"/>
          <p:cNvSpPr>
            <a:spLocks noChangeArrowheads="1"/>
          </p:cNvSpPr>
          <p:nvPr/>
        </p:nvSpPr>
        <p:spPr bwMode="auto">
          <a:xfrm>
            <a:off x="6583702" y="1649256"/>
            <a:ext cx="1152525" cy="1843088"/>
          </a:xfrm>
          <a:prstGeom prst="rect">
            <a:avLst/>
          </a:prstGeom>
          <a:pattFill prst="wdUpDiag">
            <a:fgClr>
              <a:srgbClr val="FFFF00"/>
            </a:fgClr>
            <a:bgClr>
              <a:srgbClr val="FFFFFF"/>
            </a:bgClr>
          </a:pattFill>
          <a:ln w="9525">
            <a:solidFill>
              <a:schemeClr val="tx1"/>
            </a:solidFill>
            <a:miter lim="800000"/>
            <a:headEnd/>
            <a:tailEnd/>
          </a:ln>
        </p:spPr>
        <p:txBody>
          <a:bodyPr wrap="none" lIns="91435" tIns="45718" rIns="91435" bIns="45718" anchor="ctr"/>
          <a:lstStyle/>
          <a:p>
            <a:endParaRPr lang="en-GB"/>
          </a:p>
        </p:txBody>
      </p:sp>
      <p:sp>
        <p:nvSpPr>
          <p:cNvPr id="23560" name="Oval 4"/>
          <p:cNvSpPr>
            <a:spLocks noChangeArrowheads="1"/>
          </p:cNvSpPr>
          <p:nvPr/>
        </p:nvSpPr>
        <p:spPr bwMode="auto">
          <a:xfrm>
            <a:off x="4243390" y="2049242"/>
            <a:ext cx="395287" cy="365125"/>
          </a:xfrm>
          <a:prstGeom prst="ellipse">
            <a:avLst/>
          </a:prstGeom>
          <a:solidFill>
            <a:schemeClr val="accent1"/>
          </a:solidFill>
          <a:ln w="9525">
            <a:solidFill>
              <a:schemeClr val="tx1"/>
            </a:solidFill>
            <a:round/>
            <a:headEnd/>
            <a:tailEnd/>
          </a:ln>
        </p:spPr>
        <p:txBody>
          <a:bodyPr wrap="none" lIns="91435" tIns="45718" rIns="91435" bIns="45718" anchor="ctr"/>
          <a:lstStyle/>
          <a:p>
            <a:pPr algn="ctr"/>
            <a:r>
              <a:rPr lang="en-GB"/>
              <a:t>X</a:t>
            </a:r>
          </a:p>
        </p:txBody>
      </p:sp>
      <p:sp>
        <p:nvSpPr>
          <p:cNvPr id="23561" name="Line 5"/>
          <p:cNvSpPr>
            <a:spLocks noChangeShapeType="1"/>
          </p:cNvSpPr>
          <p:nvPr/>
        </p:nvSpPr>
        <p:spPr bwMode="auto">
          <a:xfrm flipH="1">
            <a:off x="3930650" y="2382615"/>
            <a:ext cx="388938" cy="363538"/>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62" name="Text Box 6"/>
          <p:cNvSpPr txBox="1">
            <a:spLocks noChangeArrowheads="1"/>
          </p:cNvSpPr>
          <p:nvPr/>
        </p:nvSpPr>
        <p:spPr bwMode="auto">
          <a:xfrm>
            <a:off x="3659189" y="2317529"/>
            <a:ext cx="794310"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GB" sz="1800"/>
              <a:t>X&lt;0.5</a:t>
            </a:r>
          </a:p>
        </p:txBody>
      </p:sp>
      <p:sp>
        <p:nvSpPr>
          <p:cNvPr id="23563" name="Line 8"/>
          <p:cNvSpPr>
            <a:spLocks noChangeShapeType="1"/>
          </p:cNvSpPr>
          <p:nvPr/>
        </p:nvSpPr>
        <p:spPr bwMode="auto">
          <a:xfrm>
            <a:off x="4564065" y="2365153"/>
            <a:ext cx="414337" cy="385762"/>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64" name="Oval 9"/>
          <p:cNvSpPr>
            <a:spLocks noChangeArrowheads="1"/>
          </p:cNvSpPr>
          <p:nvPr/>
        </p:nvSpPr>
        <p:spPr bwMode="auto">
          <a:xfrm>
            <a:off x="3657601" y="2731865"/>
            <a:ext cx="395288" cy="363538"/>
          </a:xfrm>
          <a:prstGeom prst="ellipse">
            <a:avLst/>
          </a:prstGeom>
          <a:solidFill>
            <a:schemeClr val="accent1"/>
          </a:solidFill>
          <a:ln w="9525">
            <a:solidFill>
              <a:schemeClr val="tx1"/>
            </a:solidFill>
            <a:round/>
            <a:headEnd/>
            <a:tailEnd/>
          </a:ln>
        </p:spPr>
        <p:txBody>
          <a:bodyPr wrap="none" lIns="91435" tIns="45718" rIns="91435" bIns="45718" anchor="ctr"/>
          <a:lstStyle/>
          <a:p>
            <a:pPr algn="ctr"/>
            <a:endParaRPr lang="en-GB"/>
          </a:p>
        </p:txBody>
      </p:sp>
      <p:sp>
        <p:nvSpPr>
          <p:cNvPr id="23565" name="Oval 10"/>
          <p:cNvSpPr>
            <a:spLocks noChangeArrowheads="1"/>
          </p:cNvSpPr>
          <p:nvPr/>
        </p:nvSpPr>
        <p:spPr bwMode="auto">
          <a:xfrm>
            <a:off x="4872040" y="2731865"/>
            <a:ext cx="395287" cy="363538"/>
          </a:xfrm>
          <a:prstGeom prst="ellipse">
            <a:avLst/>
          </a:prstGeom>
          <a:solidFill>
            <a:schemeClr val="accent1"/>
          </a:solidFill>
          <a:ln w="9525">
            <a:solidFill>
              <a:schemeClr val="tx1"/>
            </a:solidFill>
            <a:round/>
            <a:headEnd/>
            <a:tailEnd/>
          </a:ln>
        </p:spPr>
        <p:txBody>
          <a:bodyPr wrap="none" lIns="91435" tIns="45718" rIns="91435" bIns="45718" anchor="ctr"/>
          <a:lstStyle/>
          <a:p>
            <a:pPr algn="ctr"/>
            <a:r>
              <a:rPr lang="en-GB"/>
              <a:t>Y</a:t>
            </a:r>
          </a:p>
        </p:txBody>
      </p:sp>
      <p:sp>
        <p:nvSpPr>
          <p:cNvPr id="23566" name="Oval 12"/>
          <p:cNvSpPr>
            <a:spLocks noChangeArrowheads="1"/>
          </p:cNvSpPr>
          <p:nvPr/>
        </p:nvSpPr>
        <p:spPr bwMode="auto">
          <a:xfrm>
            <a:off x="4259265" y="3398617"/>
            <a:ext cx="395287" cy="365125"/>
          </a:xfrm>
          <a:prstGeom prst="ellipse">
            <a:avLst/>
          </a:prstGeom>
          <a:solidFill>
            <a:schemeClr val="accent1"/>
          </a:solidFill>
          <a:ln w="9525">
            <a:solidFill>
              <a:schemeClr val="tx1"/>
            </a:solidFill>
            <a:round/>
            <a:headEnd/>
            <a:tailEnd/>
          </a:ln>
        </p:spPr>
        <p:txBody>
          <a:bodyPr wrap="none" lIns="91435" tIns="45718" rIns="91435" bIns="45718" anchor="ctr"/>
          <a:lstStyle/>
          <a:p>
            <a:pPr algn="ctr"/>
            <a:endParaRPr lang="en-GB"/>
          </a:p>
        </p:txBody>
      </p:sp>
      <p:sp>
        <p:nvSpPr>
          <p:cNvPr id="23567" name="Oval 13"/>
          <p:cNvSpPr>
            <a:spLocks noChangeArrowheads="1"/>
          </p:cNvSpPr>
          <p:nvPr/>
        </p:nvSpPr>
        <p:spPr bwMode="auto">
          <a:xfrm>
            <a:off x="5478463" y="3398617"/>
            <a:ext cx="393700" cy="365125"/>
          </a:xfrm>
          <a:prstGeom prst="ellipse">
            <a:avLst/>
          </a:prstGeom>
          <a:solidFill>
            <a:schemeClr val="accent1"/>
          </a:solidFill>
          <a:ln w="9525">
            <a:solidFill>
              <a:schemeClr val="tx1"/>
            </a:solidFill>
            <a:round/>
            <a:headEnd/>
            <a:tailEnd/>
          </a:ln>
        </p:spPr>
        <p:txBody>
          <a:bodyPr wrap="none" lIns="91435" tIns="45718" rIns="91435" bIns="45718" anchor="ctr"/>
          <a:lstStyle/>
          <a:p>
            <a:pPr algn="ctr"/>
            <a:endParaRPr lang="en-GB"/>
          </a:p>
        </p:txBody>
      </p:sp>
      <p:sp>
        <p:nvSpPr>
          <p:cNvPr id="23568" name="Line 14"/>
          <p:cNvSpPr>
            <a:spLocks noChangeShapeType="1"/>
          </p:cNvSpPr>
          <p:nvPr/>
        </p:nvSpPr>
        <p:spPr bwMode="auto">
          <a:xfrm>
            <a:off x="5197475" y="3047778"/>
            <a:ext cx="388938" cy="37465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69" name="Line 15"/>
          <p:cNvSpPr>
            <a:spLocks noChangeShapeType="1"/>
          </p:cNvSpPr>
          <p:nvPr/>
        </p:nvSpPr>
        <p:spPr bwMode="auto">
          <a:xfrm flipH="1">
            <a:off x="4573590" y="3062065"/>
            <a:ext cx="388937" cy="363538"/>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70" name="Text Box 16"/>
          <p:cNvSpPr txBox="1">
            <a:spLocks noChangeArrowheads="1"/>
          </p:cNvSpPr>
          <p:nvPr/>
        </p:nvSpPr>
        <p:spPr bwMode="auto">
          <a:xfrm>
            <a:off x="4787900" y="2315941"/>
            <a:ext cx="794310"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GB" sz="1800"/>
              <a:t>X&gt;0.5</a:t>
            </a:r>
          </a:p>
        </p:txBody>
      </p:sp>
      <p:sp>
        <p:nvSpPr>
          <p:cNvPr id="23571" name="Text Box 17"/>
          <p:cNvSpPr txBox="1">
            <a:spLocks noChangeArrowheads="1"/>
          </p:cNvSpPr>
          <p:nvPr/>
        </p:nvSpPr>
        <p:spPr bwMode="auto">
          <a:xfrm>
            <a:off x="4275139" y="3031904"/>
            <a:ext cx="794310"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GB" sz="1800"/>
              <a:t>Y&lt;0.5</a:t>
            </a:r>
          </a:p>
        </p:txBody>
      </p:sp>
      <p:sp>
        <p:nvSpPr>
          <p:cNvPr id="23572" name="Text Box 18"/>
          <p:cNvSpPr txBox="1">
            <a:spLocks noChangeArrowheads="1"/>
          </p:cNvSpPr>
          <p:nvPr/>
        </p:nvSpPr>
        <p:spPr bwMode="auto">
          <a:xfrm>
            <a:off x="5387976" y="3035079"/>
            <a:ext cx="794310"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GB" sz="1800"/>
              <a:t>Y&gt;0.5</a:t>
            </a:r>
          </a:p>
        </p:txBody>
      </p:sp>
      <p:sp>
        <p:nvSpPr>
          <p:cNvPr id="23573" name="Rectangle 22"/>
          <p:cNvSpPr>
            <a:spLocks noChangeArrowheads="1"/>
          </p:cNvSpPr>
          <p:nvPr/>
        </p:nvSpPr>
        <p:spPr bwMode="auto">
          <a:xfrm>
            <a:off x="6585288" y="1641319"/>
            <a:ext cx="2303463" cy="1841500"/>
          </a:xfrm>
          <a:prstGeom prst="rect">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wrap="none" lIns="91435" tIns="45718" rIns="91435" bIns="45718" anchor="ctr"/>
          <a:lstStyle/>
          <a:p>
            <a:endParaRPr lang="en-GB"/>
          </a:p>
        </p:txBody>
      </p:sp>
      <p:sp>
        <p:nvSpPr>
          <p:cNvPr id="23574" name="Line 23"/>
          <p:cNvSpPr>
            <a:spLocks noChangeShapeType="1"/>
          </p:cNvSpPr>
          <p:nvPr/>
        </p:nvSpPr>
        <p:spPr bwMode="auto">
          <a:xfrm flipV="1">
            <a:off x="6585287" y="1519081"/>
            <a:ext cx="0" cy="1963738"/>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75" name="Line 24"/>
          <p:cNvSpPr>
            <a:spLocks noChangeShapeType="1"/>
          </p:cNvSpPr>
          <p:nvPr/>
        </p:nvSpPr>
        <p:spPr bwMode="auto">
          <a:xfrm>
            <a:off x="6585289" y="3437691"/>
            <a:ext cx="2436813"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76" name="Text Box 25"/>
          <p:cNvSpPr txBox="1">
            <a:spLocks noChangeArrowheads="1"/>
          </p:cNvSpPr>
          <p:nvPr/>
        </p:nvSpPr>
        <p:spPr bwMode="auto">
          <a:xfrm>
            <a:off x="7618751" y="3517067"/>
            <a:ext cx="338619"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t>X</a:t>
            </a:r>
          </a:p>
        </p:txBody>
      </p:sp>
      <p:sp>
        <p:nvSpPr>
          <p:cNvPr id="23577" name="Text Box 26"/>
          <p:cNvSpPr txBox="1">
            <a:spLocks noChangeArrowheads="1"/>
          </p:cNvSpPr>
          <p:nvPr/>
        </p:nvSpPr>
        <p:spPr bwMode="auto">
          <a:xfrm>
            <a:off x="6229687" y="2349344"/>
            <a:ext cx="338544"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t>Y</a:t>
            </a:r>
          </a:p>
        </p:txBody>
      </p:sp>
      <p:sp>
        <p:nvSpPr>
          <p:cNvPr id="23578" name="Text Box 27"/>
          <p:cNvSpPr txBox="1">
            <a:spLocks noChangeArrowheads="1"/>
          </p:cNvSpPr>
          <p:nvPr/>
        </p:nvSpPr>
        <p:spPr bwMode="auto">
          <a:xfrm>
            <a:off x="6437651" y="3401856"/>
            <a:ext cx="313034"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t>0</a:t>
            </a:r>
          </a:p>
        </p:txBody>
      </p:sp>
      <p:sp>
        <p:nvSpPr>
          <p:cNvPr id="23579" name="Text Box 28"/>
          <p:cNvSpPr txBox="1">
            <a:spLocks noChangeArrowheads="1"/>
          </p:cNvSpPr>
          <p:nvPr/>
        </p:nvSpPr>
        <p:spPr bwMode="auto">
          <a:xfrm>
            <a:off x="8801437" y="3398004"/>
            <a:ext cx="313034"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t>1</a:t>
            </a:r>
          </a:p>
        </p:txBody>
      </p:sp>
      <p:sp>
        <p:nvSpPr>
          <p:cNvPr id="23580" name="Text Box 29"/>
          <p:cNvSpPr txBox="1">
            <a:spLocks noChangeArrowheads="1"/>
          </p:cNvSpPr>
          <p:nvPr/>
        </p:nvSpPr>
        <p:spPr bwMode="auto">
          <a:xfrm>
            <a:off x="6407488" y="1519082"/>
            <a:ext cx="313034"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t>1</a:t>
            </a:r>
          </a:p>
        </p:txBody>
      </p:sp>
      <p:sp>
        <p:nvSpPr>
          <p:cNvPr id="23581" name="Line 55"/>
          <p:cNvSpPr>
            <a:spLocks noChangeShapeType="1"/>
          </p:cNvSpPr>
          <p:nvPr/>
        </p:nvSpPr>
        <p:spPr bwMode="auto">
          <a:xfrm>
            <a:off x="7159962" y="1641319"/>
            <a:ext cx="0" cy="1841500"/>
          </a:xfrm>
          <a:prstGeom prst="line">
            <a:avLst/>
          </a:prstGeom>
          <a:noFill/>
          <a:ln w="9525">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82" name="Line 56"/>
          <p:cNvSpPr>
            <a:spLocks noChangeShapeType="1"/>
          </p:cNvSpPr>
          <p:nvPr/>
        </p:nvSpPr>
        <p:spPr bwMode="auto">
          <a:xfrm>
            <a:off x="7737812" y="1641319"/>
            <a:ext cx="0" cy="1841500"/>
          </a:xfrm>
          <a:prstGeom prst="line">
            <a:avLst/>
          </a:prstGeom>
          <a:noFill/>
          <a:ln w="9525">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83" name="Line 57"/>
          <p:cNvSpPr>
            <a:spLocks noChangeShapeType="1"/>
          </p:cNvSpPr>
          <p:nvPr/>
        </p:nvSpPr>
        <p:spPr bwMode="auto">
          <a:xfrm>
            <a:off x="8314075" y="1641319"/>
            <a:ext cx="0" cy="1841500"/>
          </a:xfrm>
          <a:prstGeom prst="line">
            <a:avLst/>
          </a:prstGeom>
          <a:noFill/>
          <a:ln w="9525">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84" name="Line 58"/>
          <p:cNvSpPr>
            <a:spLocks noChangeShapeType="1"/>
          </p:cNvSpPr>
          <p:nvPr/>
        </p:nvSpPr>
        <p:spPr bwMode="auto">
          <a:xfrm>
            <a:off x="6585288" y="3033556"/>
            <a:ext cx="2303463" cy="0"/>
          </a:xfrm>
          <a:prstGeom prst="line">
            <a:avLst/>
          </a:prstGeom>
          <a:noFill/>
          <a:ln w="9525" cap="rnd">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85" name="Line 59"/>
          <p:cNvSpPr>
            <a:spLocks noChangeShapeType="1"/>
          </p:cNvSpPr>
          <p:nvPr/>
        </p:nvSpPr>
        <p:spPr bwMode="auto">
          <a:xfrm>
            <a:off x="6585288" y="2584294"/>
            <a:ext cx="2303463" cy="0"/>
          </a:xfrm>
          <a:prstGeom prst="line">
            <a:avLst/>
          </a:prstGeom>
          <a:noFill/>
          <a:ln w="9525" cap="rnd">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86" name="Line 60"/>
          <p:cNvSpPr>
            <a:spLocks noChangeShapeType="1"/>
          </p:cNvSpPr>
          <p:nvPr/>
        </p:nvSpPr>
        <p:spPr bwMode="auto">
          <a:xfrm>
            <a:off x="6585288" y="2133444"/>
            <a:ext cx="2303463" cy="0"/>
          </a:xfrm>
          <a:prstGeom prst="line">
            <a:avLst/>
          </a:prstGeom>
          <a:noFill/>
          <a:ln w="9525" cap="rnd">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87" name="Rectangle 4"/>
          <p:cNvSpPr>
            <a:spLocks noChangeArrowheads="1"/>
          </p:cNvSpPr>
          <p:nvPr/>
        </p:nvSpPr>
        <p:spPr bwMode="auto">
          <a:xfrm>
            <a:off x="3000377" y="4204792"/>
            <a:ext cx="3178175" cy="2263775"/>
          </a:xfrm>
          <a:prstGeom prst="rect">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wrap="none" lIns="91435" tIns="45718" rIns="91435" bIns="45718" anchor="ctr"/>
          <a:lstStyle/>
          <a:p>
            <a:endParaRPr lang="en-GB" sz="1400"/>
          </a:p>
        </p:txBody>
      </p:sp>
      <p:sp>
        <p:nvSpPr>
          <p:cNvPr id="23588" name="Line 5"/>
          <p:cNvSpPr>
            <a:spLocks noChangeShapeType="1"/>
          </p:cNvSpPr>
          <p:nvPr/>
        </p:nvSpPr>
        <p:spPr bwMode="auto">
          <a:xfrm flipV="1">
            <a:off x="3000375" y="4053977"/>
            <a:ext cx="0" cy="2414588"/>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89" name="Line 6"/>
          <p:cNvSpPr>
            <a:spLocks noChangeShapeType="1"/>
          </p:cNvSpPr>
          <p:nvPr/>
        </p:nvSpPr>
        <p:spPr bwMode="auto">
          <a:xfrm>
            <a:off x="3000375" y="6468565"/>
            <a:ext cx="3360738"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90" name="Text Box 7"/>
          <p:cNvSpPr txBox="1">
            <a:spLocks noChangeArrowheads="1"/>
          </p:cNvSpPr>
          <p:nvPr/>
        </p:nvSpPr>
        <p:spPr bwMode="auto">
          <a:xfrm>
            <a:off x="4425950" y="6565404"/>
            <a:ext cx="3048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400"/>
              <a:t>X</a:t>
            </a:r>
          </a:p>
        </p:txBody>
      </p:sp>
      <p:sp>
        <p:nvSpPr>
          <p:cNvPr id="23591" name="Text Box 8"/>
          <p:cNvSpPr txBox="1">
            <a:spLocks noChangeArrowheads="1"/>
          </p:cNvSpPr>
          <p:nvPr/>
        </p:nvSpPr>
        <p:spPr bwMode="auto">
          <a:xfrm>
            <a:off x="2511425" y="5074742"/>
            <a:ext cx="304882" cy="3077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400"/>
              <a:t>Y</a:t>
            </a:r>
          </a:p>
        </p:txBody>
      </p:sp>
      <p:sp>
        <p:nvSpPr>
          <p:cNvPr id="23592" name="Text Box 9"/>
          <p:cNvSpPr txBox="1">
            <a:spLocks noChangeArrowheads="1"/>
          </p:cNvSpPr>
          <p:nvPr/>
        </p:nvSpPr>
        <p:spPr bwMode="auto">
          <a:xfrm>
            <a:off x="2797177" y="6368554"/>
            <a:ext cx="284163"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400"/>
              <a:t>0</a:t>
            </a:r>
          </a:p>
        </p:txBody>
      </p:sp>
      <p:sp>
        <p:nvSpPr>
          <p:cNvPr id="23593" name="Text Box 10"/>
          <p:cNvSpPr txBox="1">
            <a:spLocks noChangeArrowheads="1"/>
          </p:cNvSpPr>
          <p:nvPr/>
        </p:nvSpPr>
        <p:spPr bwMode="auto">
          <a:xfrm>
            <a:off x="6057902" y="6419354"/>
            <a:ext cx="284163"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400"/>
              <a:t>1</a:t>
            </a:r>
          </a:p>
        </p:txBody>
      </p:sp>
      <p:sp>
        <p:nvSpPr>
          <p:cNvPr id="23594" name="Text Box 11"/>
          <p:cNvSpPr txBox="1">
            <a:spLocks noChangeArrowheads="1"/>
          </p:cNvSpPr>
          <p:nvPr/>
        </p:nvSpPr>
        <p:spPr bwMode="auto">
          <a:xfrm>
            <a:off x="2755902" y="4053977"/>
            <a:ext cx="284163" cy="3063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400"/>
              <a:t>1</a:t>
            </a:r>
          </a:p>
        </p:txBody>
      </p:sp>
      <p:sp>
        <p:nvSpPr>
          <p:cNvPr id="23595" name="Line 37"/>
          <p:cNvSpPr>
            <a:spLocks noChangeShapeType="1"/>
          </p:cNvSpPr>
          <p:nvPr/>
        </p:nvSpPr>
        <p:spPr bwMode="auto">
          <a:xfrm>
            <a:off x="3794125" y="4204792"/>
            <a:ext cx="0" cy="2263775"/>
          </a:xfrm>
          <a:prstGeom prst="line">
            <a:avLst/>
          </a:prstGeom>
          <a:noFill/>
          <a:ln w="9525">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96" name="Line 38"/>
          <p:cNvSpPr>
            <a:spLocks noChangeShapeType="1"/>
          </p:cNvSpPr>
          <p:nvPr/>
        </p:nvSpPr>
        <p:spPr bwMode="auto">
          <a:xfrm>
            <a:off x="4589463" y="4204792"/>
            <a:ext cx="0" cy="2263775"/>
          </a:xfrm>
          <a:prstGeom prst="line">
            <a:avLst/>
          </a:prstGeom>
          <a:noFill/>
          <a:ln w="9525">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97" name="Line 39"/>
          <p:cNvSpPr>
            <a:spLocks noChangeShapeType="1"/>
          </p:cNvSpPr>
          <p:nvPr/>
        </p:nvSpPr>
        <p:spPr bwMode="auto">
          <a:xfrm>
            <a:off x="5384800" y="4204792"/>
            <a:ext cx="0" cy="2263775"/>
          </a:xfrm>
          <a:prstGeom prst="line">
            <a:avLst/>
          </a:prstGeom>
          <a:noFill/>
          <a:ln w="9525">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98" name="Line 40"/>
          <p:cNvSpPr>
            <a:spLocks noChangeShapeType="1"/>
          </p:cNvSpPr>
          <p:nvPr/>
        </p:nvSpPr>
        <p:spPr bwMode="auto">
          <a:xfrm>
            <a:off x="3000377" y="5916115"/>
            <a:ext cx="3178175" cy="0"/>
          </a:xfrm>
          <a:prstGeom prst="line">
            <a:avLst/>
          </a:prstGeom>
          <a:noFill/>
          <a:ln w="9525" cap="rnd">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599" name="Line 41"/>
          <p:cNvSpPr>
            <a:spLocks noChangeShapeType="1"/>
          </p:cNvSpPr>
          <p:nvPr/>
        </p:nvSpPr>
        <p:spPr bwMode="auto">
          <a:xfrm>
            <a:off x="3000377" y="5362077"/>
            <a:ext cx="3178175" cy="0"/>
          </a:xfrm>
          <a:prstGeom prst="line">
            <a:avLst/>
          </a:prstGeom>
          <a:noFill/>
          <a:ln w="9525" cap="rnd">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600" name="Line 42"/>
          <p:cNvSpPr>
            <a:spLocks noChangeShapeType="1"/>
          </p:cNvSpPr>
          <p:nvPr/>
        </p:nvSpPr>
        <p:spPr bwMode="auto">
          <a:xfrm>
            <a:off x="3000377" y="4809627"/>
            <a:ext cx="3178175" cy="0"/>
          </a:xfrm>
          <a:prstGeom prst="line">
            <a:avLst/>
          </a:prstGeom>
          <a:noFill/>
          <a:ln w="9525" cap="rnd">
            <a:solidFill>
              <a:schemeClr val="tx1"/>
            </a:solidFill>
            <a:prstDash val="sysDot"/>
            <a:round/>
            <a:headEnd/>
            <a:tailEnd/>
          </a:ln>
          <a:extLst>
            <a:ext uri="{909E8E84-426E-40dd-AFC4-6F175D3DCCD1}">
              <a14:hiddenFill xmlns="" xmlns:a14="http://schemas.microsoft.com/office/drawing/2010/main">
                <a:noFill/>
              </a14:hiddenFill>
            </a:ext>
          </a:extLst>
        </p:spPr>
        <p:txBody>
          <a:bodyPr lIns="91435" tIns="45718" rIns="91435" bIns="45718"/>
          <a:lstStyle/>
          <a:p>
            <a:endParaRPr lang="en-US"/>
          </a:p>
        </p:txBody>
      </p:sp>
      <p:sp>
        <p:nvSpPr>
          <p:cNvPr id="23601" name="Text Box 43"/>
          <p:cNvSpPr txBox="1">
            <a:spLocks noChangeArrowheads="1"/>
          </p:cNvSpPr>
          <p:nvPr/>
        </p:nvSpPr>
        <p:spPr bwMode="auto">
          <a:xfrm>
            <a:off x="6331289" y="4017533"/>
            <a:ext cx="3133725" cy="3077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400" dirty="0">
                <a:latin typeface="Calibri" charset="0"/>
                <a:ea typeface="Calibri" charset="0"/>
                <a:cs typeface="Calibri" charset="0"/>
              </a:rPr>
              <a:t>If (X&lt;0.25 and Y&gt;0.75) then </a:t>
            </a:r>
            <a:r>
              <a:rPr lang="en-US" sz="1400" dirty="0">
                <a:latin typeface="Calibri" charset="0"/>
                <a:ea typeface="Calibri" charset="0"/>
                <a:cs typeface="Calibri" charset="0"/>
                <a:sym typeface="Wingdings" charset="0"/>
              </a:rPr>
              <a:t></a:t>
            </a:r>
            <a:r>
              <a:rPr lang="en-US" sz="1400" dirty="0">
                <a:latin typeface="Calibri" charset="0"/>
                <a:ea typeface="Calibri" charset="0"/>
                <a:cs typeface="Calibri" charset="0"/>
              </a:rPr>
              <a:t> </a:t>
            </a:r>
          </a:p>
        </p:txBody>
      </p:sp>
      <p:sp>
        <p:nvSpPr>
          <p:cNvPr id="23602" name="AutoShape 44"/>
          <p:cNvSpPr>
            <a:spLocks noChangeArrowheads="1"/>
          </p:cNvSpPr>
          <p:nvPr/>
        </p:nvSpPr>
        <p:spPr bwMode="auto">
          <a:xfrm>
            <a:off x="8617278" y="4077993"/>
            <a:ext cx="242888" cy="200025"/>
          </a:xfrm>
          <a:prstGeom prst="star4">
            <a:avLst>
              <a:gd name="adj" fmla="val 25120"/>
            </a:avLst>
          </a:prstGeom>
          <a:solidFill>
            <a:srgbClr val="FF3300"/>
          </a:solidFill>
          <a:ln w="9525">
            <a:solidFill>
              <a:schemeClr val="tx1"/>
            </a:solidFill>
            <a:miter lim="800000"/>
            <a:headEnd/>
            <a:tailEnd/>
          </a:ln>
        </p:spPr>
        <p:txBody>
          <a:bodyPr wrap="none" lIns="91435" tIns="45718" rIns="91435" bIns="45718" anchor="ctr"/>
          <a:lstStyle/>
          <a:p>
            <a:endParaRPr lang="en-GB" sz="1400"/>
          </a:p>
        </p:txBody>
      </p:sp>
      <p:sp>
        <p:nvSpPr>
          <p:cNvPr id="23606" name="AutoShape 44"/>
          <p:cNvSpPr>
            <a:spLocks noChangeArrowheads="1"/>
          </p:cNvSpPr>
          <p:nvPr/>
        </p:nvSpPr>
        <p:spPr bwMode="auto">
          <a:xfrm>
            <a:off x="3449640" y="4274642"/>
            <a:ext cx="242887" cy="200025"/>
          </a:xfrm>
          <a:prstGeom prst="star4">
            <a:avLst>
              <a:gd name="adj" fmla="val 25120"/>
            </a:avLst>
          </a:prstGeom>
          <a:solidFill>
            <a:srgbClr val="FF3300"/>
          </a:solidFill>
          <a:ln w="9525">
            <a:solidFill>
              <a:schemeClr val="tx1"/>
            </a:solidFill>
            <a:miter lim="800000"/>
            <a:headEnd/>
            <a:tailEnd/>
          </a:ln>
        </p:spPr>
        <p:txBody>
          <a:bodyPr wrap="none" lIns="91435" tIns="45718" rIns="91435" bIns="45718" anchor="ctr"/>
          <a:lstStyle/>
          <a:p>
            <a:endParaRPr lang="en-GB" sz="1400"/>
          </a:p>
        </p:txBody>
      </p:sp>
      <p:sp>
        <p:nvSpPr>
          <p:cNvPr id="23607" name="AutoShape 44"/>
          <p:cNvSpPr>
            <a:spLocks noChangeArrowheads="1"/>
          </p:cNvSpPr>
          <p:nvPr/>
        </p:nvSpPr>
        <p:spPr bwMode="auto">
          <a:xfrm>
            <a:off x="3328988" y="4574679"/>
            <a:ext cx="241300" cy="200025"/>
          </a:xfrm>
          <a:prstGeom prst="star4">
            <a:avLst>
              <a:gd name="adj" fmla="val 25120"/>
            </a:avLst>
          </a:prstGeom>
          <a:solidFill>
            <a:srgbClr val="FF3300"/>
          </a:solidFill>
          <a:ln w="9525">
            <a:solidFill>
              <a:schemeClr val="tx1"/>
            </a:solidFill>
            <a:miter lim="800000"/>
            <a:headEnd/>
            <a:tailEnd/>
          </a:ln>
        </p:spPr>
        <p:txBody>
          <a:bodyPr wrap="none" lIns="91435" tIns="45718" rIns="91435" bIns="45718" anchor="ctr"/>
          <a:lstStyle/>
          <a:p>
            <a:endParaRPr lang="en-GB" sz="1400"/>
          </a:p>
        </p:txBody>
      </p:sp>
      <p:sp>
        <p:nvSpPr>
          <p:cNvPr id="23608" name="AutoShape 44"/>
          <p:cNvSpPr>
            <a:spLocks noChangeArrowheads="1"/>
          </p:cNvSpPr>
          <p:nvPr/>
        </p:nvSpPr>
        <p:spPr bwMode="auto">
          <a:xfrm>
            <a:off x="3146426" y="4374654"/>
            <a:ext cx="242888" cy="200025"/>
          </a:xfrm>
          <a:prstGeom prst="star4">
            <a:avLst>
              <a:gd name="adj" fmla="val 25120"/>
            </a:avLst>
          </a:prstGeom>
          <a:solidFill>
            <a:srgbClr val="FF3300"/>
          </a:solidFill>
          <a:ln w="9525">
            <a:solidFill>
              <a:schemeClr val="tx1"/>
            </a:solidFill>
            <a:miter lim="800000"/>
            <a:headEnd/>
            <a:tailEnd/>
          </a:ln>
        </p:spPr>
        <p:txBody>
          <a:bodyPr wrap="none" lIns="91435" tIns="45718" rIns="91435" bIns="45718" anchor="ctr"/>
          <a:lstStyle/>
          <a:p>
            <a:endParaRPr lang="en-GB" sz="1400"/>
          </a:p>
        </p:txBody>
      </p:sp>
      <p:sp>
        <p:nvSpPr>
          <p:cNvPr id="23609" name="AutoShape 44"/>
          <p:cNvSpPr>
            <a:spLocks noChangeArrowheads="1"/>
          </p:cNvSpPr>
          <p:nvPr/>
        </p:nvSpPr>
        <p:spPr bwMode="auto">
          <a:xfrm>
            <a:off x="4238625" y="5323978"/>
            <a:ext cx="241300" cy="200025"/>
          </a:xfrm>
          <a:prstGeom prst="star4">
            <a:avLst>
              <a:gd name="adj" fmla="val 25120"/>
            </a:avLst>
          </a:prstGeom>
          <a:solidFill>
            <a:srgbClr val="0070C0"/>
          </a:solidFill>
          <a:ln w="9525">
            <a:solidFill>
              <a:schemeClr val="tx1"/>
            </a:solidFill>
            <a:miter lim="800000"/>
            <a:headEnd/>
            <a:tailEnd/>
          </a:ln>
        </p:spPr>
        <p:txBody>
          <a:bodyPr wrap="none" lIns="91435" tIns="45718" rIns="91435" bIns="45718" anchor="ctr"/>
          <a:lstStyle/>
          <a:p>
            <a:endParaRPr lang="en-GB" sz="1400"/>
          </a:p>
        </p:txBody>
      </p:sp>
      <p:sp>
        <p:nvSpPr>
          <p:cNvPr id="23610" name="AutoShape 44"/>
          <p:cNvSpPr>
            <a:spLocks noChangeArrowheads="1"/>
          </p:cNvSpPr>
          <p:nvPr/>
        </p:nvSpPr>
        <p:spPr bwMode="auto">
          <a:xfrm>
            <a:off x="4419601" y="5373192"/>
            <a:ext cx="242888" cy="200025"/>
          </a:xfrm>
          <a:prstGeom prst="star4">
            <a:avLst>
              <a:gd name="adj" fmla="val 25120"/>
            </a:avLst>
          </a:prstGeom>
          <a:solidFill>
            <a:srgbClr val="0070C0"/>
          </a:solidFill>
          <a:ln w="9525">
            <a:solidFill>
              <a:schemeClr val="tx1"/>
            </a:solidFill>
            <a:miter lim="800000"/>
            <a:headEnd/>
            <a:tailEnd/>
          </a:ln>
        </p:spPr>
        <p:txBody>
          <a:bodyPr wrap="none" lIns="91435" tIns="45718" rIns="91435" bIns="45718" anchor="ctr"/>
          <a:lstStyle/>
          <a:p>
            <a:endParaRPr lang="en-GB" sz="1400"/>
          </a:p>
        </p:txBody>
      </p:sp>
      <p:sp>
        <p:nvSpPr>
          <p:cNvPr id="23611" name="AutoShape 44"/>
          <p:cNvSpPr>
            <a:spLocks noChangeArrowheads="1"/>
          </p:cNvSpPr>
          <p:nvPr/>
        </p:nvSpPr>
        <p:spPr bwMode="auto">
          <a:xfrm>
            <a:off x="4367215" y="5430342"/>
            <a:ext cx="242887" cy="200025"/>
          </a:xfrm>
          <a:prstGeom prst="star4">
            <a:avLst>
              <a:gd name="adj" fmla="val 25120"/>
            </a:avLst>
          </a:prstGeom>
          <a:solidFill>
            <a:srgbClr val="0070C0"/>
          </a:solidFill>
          <a:ln w="9525">
            <a:solidFill>
              <a:schemeClr val="tx1"/>
            </a:solidFill>
            <a:miter lim="800000"/>
            <a:headEnd/>
            <a:tailEnd/>
          </a:ln>
        </p:spPr>
        <p:txBody>
          <a:bodyPr wrap="none" lIns="91435" tIns="45718" rIns="91435" bIns="45718" anchor="ctr"/>
          <a:lstStyle/>
          <a:p>
            <a:endParaRPr lang="en-GB" sz="1400"/>
          </a:p>
        </p:txBody>
      </p:sp>
      <p:sp>
        <p:nvSpPr>
          <p:cNvPr id="23612" name="AutoShape 44"/>
          <p:cNvSpPr>
            <a:spLocks noChangeArrowheads="1"/>
          </p:cNvSpPr>
          <p:nvPr/>
        </p:nvSpPr>
        <p:spPr bwMode="auto">
          <a:xfrm>
            <a:off x="4497388" y="5174752"/>
            <a:ext cx="241300" cy="198438"/>
          </a:xfrm>
          <a:prstGeom prst="star4">
            <a:avLst>
              <a:gd name="adj" fmla="val 25120"/>
            </a:avLst>
          </a:prstGeom>
          <a:solidFill>
            <a:srgbClr val="0070C0"/>
          </a:solidFill>
          <a:ln w="9525">
            <a:solidFill>
              <a:schemeClr val="tx1"/>
            </a:solidFill>
            <a:miter lim="800000"/>
            <a:headEnd/>
            <a:tailEnd/>
          </a:ln>
        </p:spPr>
        <p:txBody>
          <a:bodyPr wrap="none" lIns="91435" tIns="45718" rIns="91435" bIns="45718" anchor="ctr"/>
          <a:lstStyle/>
          <a:p>
            <a:endParaRPr lang="en-GB" sz="1400"/>
          </a:p>
        </p:txBody>
      </p:sp>
      <p:sp>
        <p:nvSpPr>
          <p:cNvPr id="23613" name="AutoShape 44"/>
          <p:cNvSpPr>
            <a:spLocks noChangeArrowheads="1"/>
          </p:cNvSpPr>
          <p:nvPr/>
        </p:nvSpPr>
        <p:spPr bwMode="auto">
          <a:xfrm>
            <a:off x="4662490" y="5373192"/>
            <a:ext cx="242887" cy="200025"/>
          </a:xfrm>
          <a:prstGeom prst="star4">
            <a:avLst>
              <a:gd name="adj" fmla="val 25120"/>
            </a:avLst>
          </a:prstGeom>
          <a:solidFill>
            <a:srgbClr val="0070C0"/>
          </a:solidFill>
          <a:ln w="9525">
            <a:solidFill>
              <a:schemeClr val="tx1"/>
            </a:solidFill>
            <a:miter lim="800000"/>
            <a:headEnd/>
            <a:tailEnd/>
          </a:ln>
        </p:spPr>
        <p:txBody>
          <a:bodyPr wrap="none" lIns="91435" tIns="45718" rIns="91435" bIns="45718" anchor="ctr"/>
          <a:lstStyle/>
          <a:p>
            <a:endParaRPr lang="en-GB" sz="1400"/>
          </a:p>
        </p:txBody>
      </p:sp>
      <p:sp>
        <p:nvSpPr>
          <p:cNvPr id="23614" name="AutoShape 44"/>
          <p:cNvSpPr>
            <a:spLocks noChangeArrowheads="1"/>
          </p:cNvSpPr>
          <p:nvPr/>
        </p:nvSpPr>
        <p:spPr bwMode="auto">
          <a:xfrm>
            <a:off x="5511801" y="4374654"/>
            <a:ext cx="242888" cy="200025"/>
          </a:xfrm>
          <a:prstGeom prst="star4">
            <a:avLst>
              <a:gd name="adj" fmla="val 25120"/>
            </a:avLst>
          </a:prstGeom>
          <a:solidFill>
            <a:srgbClr val="00B050"/>
          </a:solidFill>
          <a:ln w="9525">
            <a:solidFill>
              <a:schemeClr val="tx1"/>
            </a:solidFill>
            <a:miter lim="800000"/>
            <a:headEnd/>
            <a:tailEnd/>
          </a:ln>
        </p:spPr>
        <p:txBody>
          <a:bodyPr wrap="none" lIns="91435" tIns="45718" rIns="91435" bIns="45718" anchor="ctr"/>
          <a:lstStyle/>
          <a:p>
            <a:endParaRPr lang="en-GB" sz="1400"/>
          </a:p>
        </p:txBody>
      </p:sp>
      <p:sp>
        <p:nvSpPr>
          <p:cNvPr id="23615" name="AutoShape 44"/>
          <p:cNvSpPr>
            <a:spLocks noChangeArrowheads="1"/>
          </p:cNvSpPr>
          <p:nvPr/>
        </p:nvSpPr>
        <p:spPr bwMode="auto">
          <a:xfrm>
            <a:off x="5451475" y="4574679"/>
            <a:ext cx="241300" cy="200025"/>
          </a:xfrm>
          <a:prstGeom prst="star4">
            <a:avLst>
              <a:gd name="adj" fmla="val 25120"/>
            </a:avLst>
          </a:prstGeom>
          <a:solidFill>
            <a:srgbClr val="00B050"/>
          </a:solidFill>
          <a:ln w="9525">
            <a:solidFill>
              <a:schemeClr val="tx1"/>
            </a:solidFill>
            <a:miter lim="800000"/>
            <a:headEnd/>
            <a:tailEnd/>
          </a:ln>
        </p:spPr>
        <p:txBody>
          <a:bodyPr wrap="none" lIns="91435" tIns="45718" rIns="91435" bIns="45718" anchor="ctr"/>
          <a:lstStyle/>
          <a:p>
            <a:endParaRPr lang="en-GB" sz="1400"/>
          </a:p>
        </p:txBody>
      </p:sp>
      <p:sp>
        <p:nvSpPr>
          <p:cNvPr id="23616" name="AutoShape 44"/>
          <p:cNvSpPr>
            <a:spLocks noChangeArrowheads="1"/>
          </p:cNvSpPr>
          <p:nvPr/>
        </p:nvSpPr>
        <p:spPr bwMode="auto">
          <a:xfrm>
            <a:off x="5754688" y="4574679"/>
            <a:ext cx="241300" cy="200025"/>
          </a:xfrm>
          <a:prstGeom prst="star4">
            <a:avLst>
              <a:gd name="adj" fmla="val 25120"/>
            </a:avLst>
          </a:prstGeom>
          <a:solidFill>
            <a:srgbClr val="00B050"/>
          </a:solidFill>
          <a:ln w="9525">
            <a:solidFill>
              <a:schemeClr val="tx1"/>
            </a:solidFill>
            <a:miter lim="800000"/>
            <a:headEnd/>
            <a:tailEnd/>
          </a:ln>
        </p:spPr>
        <p:txBody>
          <a:bodyPr wrap="none" lIns="91435" tIns="45718" rIns="91435" bIns="45718" anchor="ctr"/>
          <a:lstStyle/>
          <a:p>
            <a:endParaRPr lang="en-GB" sz="1400"/>
          </a:p>
        </p:txBody>
      </p:sp>
      <p:sp>
        <p:nvSpPr>
          <p:cNvPr id="23617" name="AutoShape 44"/>
          <p:cNvSpPr>
            <a:spLocks noChangeArrowheads="1"/>
          </p:cNvSpPr>
          <p:nvPr/>
        </p:nvSpPr>
        <p:spPr bwMode="auto">
          <a:xfrm>
            <a:off x="5815015" y="4325442"/>
            <a:ext cx="242887" cy="200025"/>
          </a:xfrm>
          <a:prstGeom prst="star4">
            <a:avLst>
              <a:gd name="adj" fmla="val 25120"/>
            </a:avLst>
          </a:prstGeom>
          <a:solidFill>
            <a:srgbClr val="00B050"/>
          </a:solidFill>
          <a:ln w="9525">
            <a:solidFill>
              <a:schemeClr val="tx1"/>
            </a:solidFill>
            <a:miter lim="800000"/>
            <a:headEnd/>
            <a:tailEnd/>
          </a:ln>
        </p:spPr>
        <p:txBody>
          <a:bodyPr wrap="none" lIns="91435" tIns="45718" rIns="91435" bIns="45718" anchor="ctr"/>
          <a:lstStyle/>
          <a:p>
            <a:endParaRPr lang="en-GB" sz="1400"/>
          </a:p>
        </p:txBody>
      </p:sp>
      <p:sp>
        <p:nvSpPr>
          <p:cNvPr id="23618" name="AutoShape 44"/>
          <p:cNvSpPr>
            <a:spLocks noChangeArrowheads="1"/>
          </p:cNvSpPr>
          <p:nvPr/>
        </p:nvSpPr>
        <p:spPr bwMode="auto">
          <a:xfrm>
            <a:off x="3086100" y="6022478"/>
            <a:ext cx="242888" cy="200025"/>
          </a:xfrm>
          <a:prstGeom prst="star4">
            <a:avLst>
              <a:gd name="adj" fmla="val 25120"/>
            </a:avLst>
          </a:prstGeom>
          <a:solidFill>
            <a:srgbClr val="FFFF00"/>
          </a:solidFill>
          <a:ln w="9525">
            <a:solidFill>
              <a:schemeClr val="tx1"/>
            </a:solidFill>
            <a:miter lim="800000"/>
            <a:headEnd/>
            <a:tailEnd/>
          </a:ln>
        </p:spPr>
        <p:txBody>
          <a:bodyPr wrap="none" lIns="91435" tIns="45718" rIns="91435" bIns="45718" anchor="ctr"/>
          <a:lstStyle/>
          <a:p>
            <a:endParaRPr lang="en-GB" sz="1400"/>
          </a:p>
        </p:txBody>
      </p:sp>
      <p:sp>
        <p:nvSpPr>
          <p:cNvPr id="23619" name="AutoShape 44"/>
          <p:cNvSpPr>
            <a:spLocks noChangeArrowheads="1"/>
          </p:cNvSpPr>
          <p:nvPr/>
        </p:nvSpPr>
        <p:spPr bwMode="auto">
          <a:xfrm>
            <a:off x="3389315" y="5973267"/>
            <a:ext cx="242887" cy="200025"/>
          </a:xfrm>
          <a:prstGeom prst="star4">
            <a:avLst>
              <a:gd name="adj" fmla="val 25120"/>
            </a:avLst>
          </a:prstGeom>
          <a:solidFill>
            <a:srgbClr val="FFFF00"/>
          </a:solidFill>
          <a:ln w="9525">
            <a:solidFill>
              <a:schemeClr val="tx1"/>
            </a:solidFill>
            <a:miter lim="800000"/>
            <a:headEnd/>
            <a:tailEnd/>
          </a:ln>
        </p:spPr>
        <p:txBody>
          <a:bodyPr wrap="none" lIns="91435" tIns="45718" rIns="91435" bIns="45718" anchor="ctr"/>
          <a:lstStyle/>
          <a:p>
            <a:endParaRPr lang="en-GB" sz="1400"/>
          </a:p>
        </p:txBody>
      </p:sp>
      <p:sp>
        <p:nvSpPr>
          <p:cNvPr id="23620" name="AutoShape 44"/>
          <p:cNvSpPr>
            <a:spLocks noChangeArrowheads="1"/>
          </p:cNvSpPr>
          <p:nvPr/>
        </p:nvSpPr>
        <p:spPr bwMode="auto">
          <a:xfrm>
            <a:off x="3214690" y="6222503"/>
            <a:ext cx="242887" cy="200025"/>
          </a:xfrm>
          <a:prstGeom prst="star4">
            <a:avLst>
              <a:gd name="adj" fmla="val 25120"/>
            </a:avLst>
          </a:prstGeom>
          <a:solidFill>
            <a:srgbClr val="FFFF00"/>
          </a:solidFill>
          <a:ln w="9525">
            <a:solidFill>
              <a:schemeClr val="tx1"/>
            </a:solidFill>
            <a:miter lim="800000"/>
            <a:headEnd/>
            <a:tailEnd/>
          </a:ln>
        </p:spPr>
        <p:txBody>
          <a:bodyPr wrap="none" lIns="91435" tIns="45718" rIns="91435" bIns="45718" anchor="ctr"/>
          <a:lstStyle/>
          <a:p>
            <a:endParaRPr lang="en-GB" sz="1400"/>
          </a:p>
        </p:txBody>
      </p:sp>
      <p:sp>
        <p:nvSpPr>
          <p:cNvPr id="23621" name="AutoShape 44"/>
          <p:cNvSpPr>
            <a:spLocks noChangeArrowheads="1"/>
          </p:cNvSpPr>
          <p:nvPr/>
        </p:nvSpPr>
        <p:spPr bwMode="auto">
          <a:xfrm>
            <a:off x="3509965" y="6222503"/>
            <a:ext cx="242887" cy="200025"/>
          </a:xfrm>
          <a:prstGeom prst="star4">
            <a:avLst>
              <a:gd name="adj" fmla="val 25120"/>
            </a:avLst>
          </a:prstGeom>
          <a:solidFill>
            <a:srgbClr val="FFFF00"/>
          </a:solidFill>
          <a:ln w="9525">
            <a:solidFill>
              <a:schemeClr val="tx1"/>
            </a:solidFill>
            <a:miter lim="800000"/>
            <a:headEnd/>
            <a:tailEnd/>
          </a:ln>
        </p:spPr>
        <p:txBody>
          <a:bodyPr wrap="none" lIns="91435" tIns="45718" rIns="91435" bIns="45718" anchor="ctr"/>
          <a:lstStyle/>
          <a:p>
            <a:endParaRPr lang="en-GB" sz="1400"/>
          </a:p>
        </p:txBody>
      </p:sp>
      <p:sp>
        <p:nvSpPr>
          <p:cNvPr id="23622" name="Rectangle 63"/>
          <p:cNvSpPr>
            <a:spLocks noChangeArrowheads="1"/>
          </p:cNvSpPr>
          <p:nvPr/>
        </p:nvSpPr>
        <p:spPr bwMode="auto">
          <a:xfrm>
            <a:off x="6324938" y="4278591"/>
            <a:ext cx="2424051" cy="3077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p>
            <a:r>
              <a:rPr lang="en-US" sz="1400" dirty="0"/>
              <a:t>If (X&gt;0.75 and Y&gt;0.75) then </a:t>
            </a:r>
            <a:r>
              <a:rPr lang="en-US" sz="1400" dirty="0">
                <a:sym typeface="Wingdings" charset="0"/>
              </a:rPr>
              <a:t></a:t>
            </a:r>
            <a:r>
              <a:rPr lang="en-US" sz="1400" dirty="0"/>
              <a:t> </a:t>
            </a:r>
            <a:endParaRPr lang="en-GB" sz="1400" dirty="0"/>
          </a:p>
        </p:txBody>
      </p:sp>
      <p:sp>
        <p:nvSpPr>
          <p:cNvPr id="23623" name="Rectangle 64"/>
          <p:cNvSpPr>
            <a:spLocks noChangeArrowheads="1"/>
          </p:cNvSpPr>
          <p:nvPr/>
        </p:nvSpPr>
        <p:spPr bwMode="auto">
          <a:xfrm>
            <a:off x="6337638" y="4527829"/>
            <a:ext cx="2424051" cy="3077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p>
            <a:r>
              <a:rPr lang="en-US" sz="1400"/>
              <a:t>If (X&lt;0.25 and Y&lt;0.25) then </a:t>
            </a:r>
            <a:r>
              <a:rPr lang="en-US" sz="1400">
                <a:sym typeface="Wingdings" charset="0"/>
              </a:rPr>
              <a:t></a:t>
            </a:r>
            <a:r>
              <a:rPr lang="en-US" sz="1400"/>
              <a:t> </a:t>
            </a:r>
          </a:p>
        </p:txBody>
      </p:sp>
      <p:sp>
        <p:nvSpPr>
          <p:cNvPr id="23624" name="Rectangle 65"/>
          <p:cNvSpPr>
            <a:spLocks noChangeArrowheads="1"/>
          </p:cNvSpPr>
          <p:nvPr/>
        </p:nvSpPr>
        <p:spPr bwMode="auto">
          <a:xfrm>
            <a:off x="6345577" y="4769129"/>
            <a:ext cx="2319981" cy="30777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p>
            <a:r>
              <a:rPr lang="en-US" sz="1400"/>
              <a:t>Everything else                     </a:t>
            </a:r>
            <a:r>
              <a:rPr lang="en-US" sz="1400">
                <a:sym typeface="Wingdings" charset="0"/>
              </a:rPr>
              <a:t></a:t>
            </a:r>
            <a:endParaRPr lang="en-GB" sz="1400"/>
          </a:p>
        </p:txBody>
      </p:sp>
      <p:sp>
        <p:nvSpPr>
          <p:cNvPr id="23625" name="AutoShape 44"/>
          <p:cNvSpPr>
            <a:spLocks noChangeArrowheads="1"/>
          </p:cNvSpPr>
          <p:nvPr/>
        </p:nvSpPr>
        <p:spPr bwMode="auto">
          <a:xfrm>
            <a:off x="8617278" y="4298047"/>
            <a:ext cx="242888" cy="200025"/>
          </a:xfrm>
          <a:prstGeom prst="star4">
            <a:avLst>
              <a:gd name="adj" fmla="val 25120"/>
            </a:avLst>
          </a:prstGeom>
          <a:solidFill>
            <a:srgbClr val="00B050"/>
          </a:solidFill>
          <a:ln w="9525">
            <a:solidFill>
              <a:schemeClr val="tx1"/>
            </a:solidFill>
            <a:miter lim="800000"/>
            <a:headEnd/>
            <a:tailEnd/>
          </a:ln>
        </p:spPr>
        <p:txBody>
          <a:bodyPr wrap="none" lIns="91435" tIns="45718" rIns="91435" bIns="45718" anchor="ctr"/>
          <a:lstStyle/>
          <a:p>
            <a:endParaRPr lang="en-GB" sz="1400"/>
          </a:p>
        </p:txBody>
      </p:sp>
      <p:sp>
        <p:nvSpPr>
          <p:cNvPr id="23626" name="AutoShape 44"/>
          <p:cNvSpPr>
            <a:spLocks noChangeArrowheads="1"/>
          </p:cNvSpPr>
          <p:nvPr/>
        </p:nvSpPr>
        <p:spPr bwMode="auto">
          <a:xfrm>
            <a:off x="8617278" y="4547285"/>
            <a:ext cx="242888" cy="200025"/>
          </a:xfrm>
          <a:prstGeom prst="star4">
            <a:avLst>
              <a:gd name="adj" fmla="val 25120"/>
            </a:avLst>
          </a:prstGeom>
          <a:solidFill>
            <a:srgbClr val="FFFF00"/>
          </a:solidFill>
          <a:ln w="9525">
            <a:solidFill>
              <a:schemeClr val="tx1"/>
            </a:solidFill>
            <a:miter lim="800000"/>
            <a:headEnd/>
            <a:tailEnd/>
          </a:ln>
        </p:spPr>
        <p:txBody>
          <a:bodyPr wrap="none" lIns="91435" tIns="45718" rIns="91435" bIns="45718" anchor="ctr"/>
          <a:lstStyle/>
          <a:p>
            <a:endParaRPr lang="en-GB" sz="1400"/>
          </a:p>
        </p:txBody>
      </p:sp>
      <p:sp>
        <p:nvSpPr>
          <p:cNvPr id="23627" name="AutoShape 44"/>
          <p:cNvSpPr>
            <a:spLocks noChangeArrowheads="1"/>
          </p:cNvSpPr>
          <p:nvPr/>
        </p:nvSpPr>
        <p:spPr bwMode="auto">
          <a:xfrm>
            <a:off x="8617278" y="4798110"/>
            <a:ext cx="242888" cy="198437"/>
          </a:xfrm>
          <a:prstGeom prst="star4">
            <a:avLst>
              <a:gd name="adj" fmla="val 25120"/>
            </a:avLst>
          </a:prstGeom>
          <a:solidFill>
            <a:srgbClr val="0070C0"/>
          </a:solidFill>
          <a:ln w="9525">
            <a:solidFill>
              <a:schemeClr val="tx1"/>
            </a:solidFill>
            <a:miter lim="800000"/>
            <a:headEnd/>
            <a:tailEnd/>
          </a:ln>
        </p:spPr>
        <p:txBody>
          <a:bodyPr wrap="none" lIns="91435" tIns="45718" rIns="91435" bIns="45718" anchor="ctr"/>
          <a:lstStyle/>
          <a:p>
            <a:endParaRPr lang="en-GB" sz="1400"/>
          </a:p>
        </p:txBody>
      </p:sp>
      <p:sp>
        <p:nvSpPr>
          <p:cNvPr id="80" name="Rectangle 79"/>
          <p:cNvSpPr/>
          <p:nvPr/>
        </p:nvSpPr>
        <p:spPr>
          <a:xfrm>
            <a:off x="3000375" y="4204792"/>
            <a:ext cx="793750" cy="604837"/>
          </a:xfrm>
          <a:prstGeom prst="rect">
            <a:avLst/>
          </a:prstGeom>
          <a:noFill/>
          <a:ln w="50800">
            <a:solidFill>
              <a:srgbClr val="FF0000"/>
            </a:solidFill>
          </a:ln>
        </p:spPr>
        <p:style>
          <a:lnRef idx="1">
            <a:schemeClr val="accent1"/>
          </a:lnRef>
          <a:fillRef idx="3">
            <a:schemeClr val="accent1"/>
          </a:fillRef>
          <a:effectRef idx="2">
            <a:schemeClr val="accent1"/>
          </a:effectRef>
          <a:fontRef idx="minor">
            <a:schemeClr val="lt1"/>
          </a:fontRef>
        </p:style>
        <p:txBody>
          <a:bodyPr lIns="91435" tIns="45718" rIns="91435" bIns="45718" anchor="ctr"/>
          <a:lstStyle/>
          <a:p>
            <a:pPr algn="ctr">
              <a:defRPr/>
            </a:pPr>
            <a:endParaRPr lang="en-GB">
              <a:solidFill>
                <a:srgbClr val="FFFFFF"/>
              </a:solidFill>
              <a:latin typeface="Calibri" charset="0"/>
              <a:ea typeface="ＭＳ Ｐゴシック" charset="0"/>
              <a:cs typeface="ＭＳ Ｐゴシック" charset="0"/>
            </a:endParaRPr>
          </a:p>
        </p:txBody>
      </p:sp>
      <p:sp>
        <p:nvSpPr>
          <p:cNvPr id="81" name="Rectangle 80"/>
          <p:cNvSpPr/>
          <p:nvPr/>
        </p:nvSpPr>
        <p:spPr>
          <a:xfrm>
            <a:off x="5378450" y="4211142"/>
            <a:ext cx="793750" cy="604837"/>
          </a:xfrm>
          <a:prstGeom prst="rect">
            <a:avLst/>
          </a:prstGeom>
          <a:noFill/>
          <a:ln w="50800">
            <a:solidFill>
              <a:srgbClr val="008000"/>
            </a:solidFill>
          </a:ln>
        </p:spPr>
        <p:style>
          <a:lnRef idx="1">
            <a:schemeClr val="accent1"/>
          </a:lnRef>
          <a:fillRef idx="3">
            <a:schemeClr val="accent1"/>
          </a:fillRef>
          <a:effectRef idx="2">
            <a:schemeClr val="accent1"/>
          </a:effectRef>
          <a:fontRef idx="minor">
            <a:schemeClr val="lt1"/>
          </a:fontRef>
        </p:style>
        <p:txBody>
          <a:bodyPr lIns="91435" tIns="45718" rIns="91435" bIns="45718" anchor="ctr"/>
          <a:lstStyle/>
          <a:p>
            <a:pPr algn="ctr">
              <a:defRPr/>
            </a:pPr>
            <a:endParaRPr lang="en-GB">
              <a:solidFill>
                <a:srgbClr val="FFFFFF"/>
              </a:solidFill>
              <a:latin typeface="Calibri" charset="0"/>
              <a:ea typeface="ＭＳ Ｐゴシック" charset="0"/>
              <a:cs typeface="ＭＳ Ｐゴシック" charset="0"/>
            </a:endParaRPr>
          </a:p>
        </p:txBody>
      </p:sp>
      <p:sp>
        <p:nvSpPr>
          <p:cNvPr id="84" name="Rectangle 83"/>
          <p:cNvSpPr/>
          <p:nvPr/>
        </p:nvSpPr>
        <p:spPr>
          <a:xfrm>
            <a:off x="2992438" y="5916115"/>
            <a:ext cx="793750" cy="552450"/>
          </a:xfrm>
          <a:prstGeom prst="rect">
            <a:avLst/>
          </a:prstGeom>
          <a:noFill/>
          <a:ln w="50800">
            <a:solidFill>
              <a:srgbClr val="FFFF00"/>
            </a:solidFill>
          </a:ln>
        </p:spPr>
        <p:style>
          <a:lnRef idx="1">
            <a:schemeClr val="accent1"/>
          </a:lnRef>
          <a:fillRef idx="3">
            <a:schemeClr val="accent1"/>
          </a:fillRef>
          <a:effectRef idx="2">
            <a:schemeClr val="accent1"/>
          </a:effectRef>
          <a:fontRef idx="minor">
            <a:schemeClr val="lt1"/>
          </a:fontRef>
        </p:style>
        <p:txBody>
          <a:bodyPr lIns="91435" tIns="45718" rIns="91435" bIns="45718" anchor="ctr"/>
          <a:lstStyle/>
          <a:p>
            <a:pPr algn="ctr">
              <a:defRPr/>
            </a:pPr>
            <a:endParaRPr lang="en-GB">
              <a:solidFill>
                <a:srgbClr val="FFFFFF"/>
              </a:solidFill>
              <a:latin typeface="Calibri" charset="0"/>
              <a:ea typeface="ＭＳ Ｐゴシック" charset="0"/>
              <a:cs typeface="ＭＳ Ｐゴシック" charset="0"/>
            </a:endParaRPr>
          </a:p>
        </p:txBody>
      </p:sp>
      <p:cxnSp>
        <p:nvCxnSpPr>
          <p:cNvPr id="88" name="Straight Arrow Connector 87"/>
          <p:cNvCxnSpPr>
            <a:stCxn id="23633" idx="0"/>
          </p:cNvCxnSpPr>
          <p:nvPr/>
        </p:nvCxnSpPr>
        <p:spPr>
          <a:xfrm flipV="1">
            <a:off x="7358956" y="5328806"/>
            <a:ext cx="124856" cy="37306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3633" name="TextBox 88"/>
          <p:cNvSpPr txBox="1">
            <a:spLocks noChangeArrowheads="1"/>
          </p:cNvSpPr>
          <p:nvPr/>
        </p:nvSpPr>
        <p:spPr bwMode="auto">
          <a:xfrm>
            <a:off x="6676416" y="5701868"/>
            <a:ext cx="1365080"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t>Default rule</a:t>
            </a:r>
          </a:p>
        </p:txBody>
      </p:sp>
      <p:sp>
        <p:nvSpPr>
          <p:cNvPr id="23634" name="AutoShape 44"/>
          <p:cNvSpPr>
            <a:spLocks noChangeArrowheads="1"/>
          </p:cNvSpPr>
          <p:nvPr/>
        </p:nvSpPr>
        <p:spPr bwMode="auto">
          <a:xfrm>
            <a:off x="3733801" y="2811242"/>
            <a:ext cx="242888" cy="200025"/>
          </a:xfrm>
          <a:prstGeom prst="star4">
            <a:avLst>
              <a:gd name="adj" fmla="val 25120"/>
            </a:avLst>
          </a:prstGeom>
          <a:solidFill>
            <a:srgbClr val="FFFF00"/>
          </a:solidFill>
          <a:ln w="9525">
            <a:solidFill>
              <a:schemeClr val="tx1"/>
            </a:solidFill>
            <a:miter lim="800000"/>
            <a:headEnd/>
            <a:tailEnd/>
          </a:ln>
        </p:spPr>
        <p:txBody>
          <a:bodyPr wrap="none" lIns="91435" tIns="45718" rIns="91435" bIns="45718" anchor="ctr"/>
          <a:lstStyle/>
          <a:p>
            <a:endParaRPr lang="en-GB" sz="1400"/>
          </a:p>
        </p:txBody>
      </p:sp>
      <p:sp>
        <p:nvSpPr>
          <p:cNvPr id="23635" name="AutoShape 44"/>
          <p:cNvSpPr>
            <a:spLocks noChangeArrowheads="1"/>
          </p:cNvSpPr>
          <p:nvPr/>
        </p:nvSpPr>
        <p:spPr bwMode="auto">
          <a:xfrm>
            <a:off x="4329115" y="3449416"/>
            <a:ext cx="242887" cy="200025"/>
          </a:xfrm>
          <a:prstGeom prst="star4">
            <a:avLst>
              <a:gd name="adj" fmla="val 25120"/>
            </a:avLst>
          </a:prstGeom>
          <a:solidFill>
            <a:srgbClr val="0070C0"/>
          </a:solidFill>
          <a:ln w="9525">
            <a:solidFill>
              <a:schemeClr val="tx1"/>
            </a:solidFill>
            <a:miter lim="800000"/>
            <a:headEnd/>
            <a:tailEnd/>
          </a:ln>
        </p:spPr>
        <p:txBody>
          <a:bodyPr wrap="none" lIns="91435" tIns="45718" rIns="91435" bIns="45718" anchor="ctr"/>
          <a:lstStyle/>
          <a:p>
            <a:endParaRPr lang="en-GB" sz="1400"/>
          </a:p>
        </p:txBody>
      </p:sp>
      <p:sp>
        <p:nvSpPr>
          <p:cNvPr id="23636" name="AutoShape 44"/>
          <p:cNvSpPr>
            <a:spLocks noChangeArrowheads="1"/>
          </p:cNvSpPr>
          <p:nvPr/>
        </p:nvSpPr>
        <p:spPr bwMode="auto">
          <a:xfrm>
            <a:off x="5562601" y="3449416"/>
            <a:ext cx="242888" cy="200025"/>
          </a:xfrm>
          <a:prstGeom prst="star4">
            <a:avLst>
              <a:gd name="adj" fmla="val 25120"/>
            </a:avLst>
          </a:prstGeom>
          <a:solidFill>
            <a:srgbClr val="00B050"/>
          </a:solidFill>
          <a:ln w="9525">
            <a:solidFill>
              <a:schemeClr val="tx1"/>
            </a:solidFill>
            <a:miter lim="800000"/>
            <a:headEnd/>
            <a:tailEnd/>
          </a:ln>
        </p:spPr>
        <p:txBody>
          <a:bodyPr wrap="none" lIns="91435" tIns="45718" rIns="91435" bIns="45718" anchor="ctr"/>
          <a:lstStyle/>
          <a:p>
            <a:endParaRPr lang="en-GB" sz="1400"/>
          </a:p>
        </p:txBody>
      </p:sp>
      <p:cxnSp>
        <p:nvCxnSpPr>
          <p:cNvPr id="4" name="Straight Arrow Connector 3"/>
          <p:cNvCxnSpPr/>
          <p:nvPr/>
        </p:nvCxnSpPr>
        <p:spPr>
          <a:xfrm>
            <a:off x="2511425" y="1689101"/>
            <a:ext cx="1120776" cy="62684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1667771" y="1319768"/>
            <a:ext cx="792855" cy="369332"/>
          </a:xfrm>
          <a:prstGeom prst="rect">
            <a:avLst/>
          </a:prstGeom>
          <a:noFill/>
        </p:spPr>
        <p:txBody>
          <a:bodyPr wrap="none" rtlCol="0">
            <a:spAutoFit/>
          </a:bodyPr>
          <a:lstStyle/>
          <a:p>
            <a:r>
              <a:rPr lang="en-US" dirty="0"/>
              <a:t>Model</a:t>
            </a:r>
          </a:p>
        </p:txBody>
      </p:sp>
      <p:cxnSp>
        <p:nvCxnSpPr>
          <p:cNvPr id="92" name="Straight Arrow Connector 91"/>
          <p:cNvCxnSpPr/>
          <p:nvPr/>
        </p:nvCxnSpPr>
        <p:spPr>
          <a:xfrm flipH="1">
            <a:off x="8888751" y="1298642"/>
            <a:ext cx="428624" cy="22044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6" name="TextBox 95"/>
          <p:cNvSpPr txBox="1"/>
          <p:nvPr/>
        </p:nvSpPr>
        <p:spPr>
          <a:xfrm>
            <a:off x="9330076" y="940978"/>
            <a:ext cx="1201737" cy="646331"/>
          </a:xfrm>
          <a:prstGeom prst="rect">
            <a:avLst/>
          </a:prstGeom>
          <a:noFill/>
        </p:spPr>
        <p:txBody>
          <a:bodyPr wrap="square" rtlCol="0">
            <a:spAutoFit/>
          </a:bodyPr>
          <a:lstStyle/>
          <a:p>
            <a:r>
              <a:rPr lang="en-US" dirty="0"/>
              <a:t>What it represents</a:t>
            </a:r>
          </a:p>
        </p:txBody>
      </p:sp>
      <p:sp>
        <p:nvSpPr>
          <p:cNvPr id="90" name="Rectangle 63" descr="Diagonal hacia abajo ancha"/>
          <p:cNvSpPr>
            <a:spLocks noChangeArrowheads="1"/>
          </p:cNvSpPr>
          <p:nvPr/>
        </p:nvSpPr>
        <p:spPr bwMode="auto">
          <a:xfrm>
            <a:off x="5362576" y="5914528"/>
            <a:ext cx="809625" cy="554037"/>
          </a:xfrm>
          <a:prstGeom prst="rect">
            <a:avLst/>
          </a:prstGeom>
          <a:pattFill prst="wdDnDiag">
            <a:fgClr>
              <a:srgbClr val="0066FF"/>
            </a:fgClr>
            <a:bgClr>
              <a:srgbClr val="FFFFFF"/>
            </a:bgClr>
          </a:pattFill>
          <a:ln w="9525">
            <a:solidFill>
              <a:schemeClr val="tx1"/>
            </a:solidFill>
            <a:miter lim="800000"/>
            <a:headEnd/>
            <a:tailEnd/>
          </a:ln>
        </p:spPr>
        <p:txBody>
          <a:bodyPr wrap="none" lIns="91435" tIns="45718" rIns="91435" bIns="45718" anchor="ctr"/>
          <a:lstStyle/>
          <a:p>
            <a:endParaRPr lang="en-GB"/>
          </a:p>
        </p:txBody>
      </p:sp>
      <p:sp>
        <p:nvSpPr>
          <p:cNvPr id="3" name="TextBox 2"/>
          <p:cNvSpPr txBox="1"/>
          <p:nvPr/>
        </p:nvSpPr>
        <p:spPr>
          <a:xfrm>
            <a:off x="8306522" y="5361842"/>
            <a:ext cx="2361478" cy="1384995"/>
          </a:xfrm>
          <a:prstGeom prst="rect">
            <a:avLst/>
          </a:prstGeom>
          <a:noFill/>
        </p:spPr>
        <p:txBody>
          <a:bodyPr wrap="square" rtlCol="0">
            <a:spAutoFit/>
          </a:bodyPr>
          <a:lstStyle/>
          <a:p>
            <a:r>
              <a:rPr lang="en-US" sz="1400" dirty="0"/>
              <a:t>Rule set = {&lt;list of rules&gt;, default class}</a:t>
            </a:r>
          </a:p>
          <a:p>
            <a:r>
              <a:rPr lang="en-US" sz="1400" dirty="0"/>
              <a:t>Rule </a:t>
            </a:r>
            <a:r>
              <a:rPr lang="en-GB" sz="1400" dirty="0"/>
              <a:t>= {&lt;list of predicates&gt;, predicted class}</a:t>
            </a:r>
            <a:r>
              <a:rPr lang="en-US" sz="1400" dirty="0"/>
              <a:t> </a:t>
            </a:r>
          </a:p>
          <a:p>
            <a:r>
              <a:rPr lang="en-US" sz="1400" dirty="0"/>
              <a:t>Predicate = {</a:t>
            </a:r>
            <a:r>
              <a:rPr lang="en-US" sz="1400" dirty="0" err="1"/>
              <a:t>attributeID</a:t>
            </a:r>
            <a:r>
              <a:rPr lang="en-US" sz="1400" dirty="0"/>
              <a:t>, lower bound, upper bound}</a:t>
            </a:r>
          </a:p>
        </p:txBody>
      </p:sp>
      <p:sp>
        <p:nvSpPr>
          <p:cNvPr id="5" name="TextBox 4"/>
          <p:cNvSpPr txBox="1"/>
          <p:nvPr/>
        </p:nvSpPr>
        <p:spPr>
          <a:xfrm>
            <a:off x="831948" y="2079607"/>
            <a:ext cx="2401107" cy="2031325"/>
          </a:xfrm>
          <a:prstGeom prst="rect">
            <a:avLst/>
          </a:prstGeom>
          <a:noFill/>
        </p:spPr>
        <p:txBody>
          <a:bodyPr wrap="none" rtlCol="0">
            <a:spAutoFit/>
          </a:bodyPr>
          <a:lstStyle/>
          <a:p>
            <a:r>
              <a:rPr lang="en-US" sz="1400" dirty="0"/>
              <a:t>Node = {</a:t>
            </a:r>
          </a:p>
          <a:p>
            <a:r>
              <a:rPr lang="en-US" sz="1400" dirty="0"/>
              <a:t>	</a:t>
            </a:r>
            <a:r>
              <a:rPr lang="en-US" sz="1400" dirty="0" err="1"/>
              <a:t>isLeaf</a:t>
            </a:r>
            <a:r>
              <a:rPr lang="en-US" sz="1400" dirty="0"/>
              <a:t>?: bool</a:t>
            </a:r>
          </a:p>
          <a:p>
            <a:r>
              <a:rPr lang="en-US" sz="1400" dirty="0"/>
              <a:t>	</a:t>
            </a:r>
            <a:r>
              <a:rPr lang="en-US" sz="1400" dirty="0" err="1"/>
              <a:t>classLabel</a:t>
            </a:r>
            <a:r>
              <a:rPr lang="en-US" sz="1400" dirty="0"/>
              <a:t>: </a:t>
            </a:r>
            <a:r>
              <a:rPr lang="en-US" sz="1400" dirty="0" err="1"/>
              <a:t>int</a:t>
            </a:r>
            <a:endParaRPr lang="en-US" sz="1400" dirty="0"/>
          </a:p>
          <a:p>
            <a:r>
              <a:rPr lang="en-US" sz="1400" dirty="0"/>
              <a:t>	</a:t>
            </a:r>
          </a:p>
          <a:p>
            <a:r>
              <a:rPr lang="en-US" sz="1400" dirty="0"/>
              <a:t>	</a:t>
            </a:r>
            <a:r>
              <a:rPr lang="en-US" sz="1400" dirty="0" err="1"/>
              <a:t>attributeID:int</a:t>
            </a:r>
            <a:endParaRPr lang="en-US" sz="1400" dirty="0"/>
          </a:p>
          <a:p>
            <a:r>
              <a:rPr lang="en-US" sz="1400" dirty="0"/>
              <a:t>	</a:t>
            </a:r>
            <a:r>
              <a:rPr lang="en-US" sz="1400" dirty="0" err="1"/>
              <a:t>threshold:float</a:t>
            </a:r>
            <a:endParaRPr lang="en-US" sz="1400" dirty="0"/>
          </a:p>
          <a:p>
            <a:r>
              <a:rPr lang="en-US" sz="1400" dirty="0"/>
              <a:t>	</a:t>
            </a:r>
            <a:r>
              <a:rPr lang="en-US" sz="1400" dirty="0" err="1"/>
              <a:t>leftBranch:Node</a:t>
            </a:r>
            <a:endParaRPr lang="en-US" sz="1400" dirty="0"/>
          </a:p>
          <a:p>
            <a:r>
              <a:rPr lang="en-US" sz="1400" dirty="0"/>
              <a:t>	</a:t>
            </a:r>
            <a:r>
              <a:rPr lang="en-US" sz="1400" dirty="0" err="1"/>
              <a:t>rightBranch:Node</a:t>
            </a:r>
            <a:endParaRPr lang="en-US" sz="1400" dirty="0"/>
          </a:p>
          <a:p>
            <a:r>
              <a:rPr lang="en-US" sz="1400" dirty="0"/>
              <a:t>}</a:t>
            </a:r>
          </a:p>
        </p:txBody>
      </p:sp>
    </p:spTree>
    <p:extLst>
      <p:ext uri="{BB962C8B-B14F-4D97-AF65-F5344CB8AC3E}">
        <p14:creationId xmlns:p14="http://schemas.microsoft.com/office/powerpoint/2010/main" val="34326077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p:txBody>
          <a:bodyPr/>
          <a:lstStyle/>
          <a:p>
            <a:r>
              <a:rPr lang="en-US" dirty="0">
                <a:ea typeface="ＭＳ Ｐゴシック" charset="0"/>
                <a:cs typeface="ＭＳ Ｐゴシック" charset="0"/>
              </a:rPr>
              <a:t>Nearest-</a:t>
            </a:r>
            <a:r>
              <a:rPr lang="en-US" dirty="0" err="1">
                <a:ea typeface="ＭＳ Ｐゴシック" charset="0"/>
                <a:cs typeface="ＭＳ Ｐゴシック" charset="0"/>
              </a:rPr>
              <a:t>neighbour</a:t>
            </a:r>
            <a:r>
              <a:rPr lang="en-US" dirty="0">
                <a:ea typeface="ＭＳ Ｐゴシック" charset="0"/>
                <a:cs typeface="ＭＳ Ｐゴシック" charset="0"/>
              </a:rPr>
              <a:t> classifier</a:t>
            </a:r>
          </a:p>
        </p:txBody>
      </p:sp>
      <p:sp>
        <p:nvSpPr>
          <p:cNvPr id="24578" name="Content Placeholder 2"/>
          <p:cNvSpPr>
            <a:spLocks noGrp="1"/>
          </p:cNvSpPr>
          <p:nvPr>
            <p:ph idx="1"/>
          </p:nvPr>
        </p:nvSpPr>
        <p:spPr>
          <a:prstGeom prst="rect">
            <a:avLst/>
          </a:prstGeom>
        </p:spPr>
        <p:txBody>
          <a:bodyPr vert="horz" lIns="91435" tIns="45718" rIns="91435" bIns="45718" rtlCol="0">
            <a:normAutofit/>
          </a:bodyPr>
          <a:lstStyle/>
          <a:p>
            <a:r>
              <a:rPr lang="en-US" dirty="0">
                <a:latin typeface="Calibri" charset="0"/>
                <a:ea typeface="ＭＳ Ｐゴシック" charset="0"/>
                <a:cs typeface="ＭＳ Ｐゴシック" charset="0"/>
              </a:rPr>
              <a:t>Classify new instance based on the training example(s) more similar to the new instance</a:t>
            </a:r>
          </a:p>
          <a:p>
            <a:pPr lvl="1"/>
            <a:r>
              <a:rPr lang="en-US" dirty="0">
                <a:latin typeface="Calibri" charset="0"/>
                <a:ea typeface="ＭＳ Ｐゴシック" charset="0"/>
              </a:rPr>
              <a:t>If k examples are retrieved (k-NN), prediction is a majority vote of the k most similar instances</a:t>
            </a:r>
          </a:p>
        </p:txBody>
      </p:sp>
      <p:grpSp>
        <p:nvGrpSpPr>
          <p:cNvPr id="2" name="Group 1"/>
          <p:cNvGrpSpPr/>
          <p:nvPr/>
        </p:nvGrpSpPr>
        <p:grpSpPr>
          <a:xfrm>
            <a:off x="5634503" y="3962400"/>
            <a:ext cx="3377739" cy="2578029"/>
            <a:chOff x="5846047" y="5635413"/>
            <a:chExt cx="4803895" cy="3666530"/>
          </a:xfrm>
        </p:grpSpPr>
        <p:grpSp>
          <p:nvGrpSpPr>
            <p:cNvPr id="24580" name="Group 27"/>
            <p:cNvGrpSpPr>
              <a:grpSpLocks/>
            </p:cNvGrpSpPr>
            <p:nvPr/>
          </p:nvGrpSpPr>
          <p:grpSpPr bwMode="auto">
            <a:xfrm>
              <a:off x="6448229" y="5820052"/>
              <a:ext cx="3920993" cy="1580087"/>
              <a:chOff x="3107" y="2119"/>
              <a:chExt cx="2012" cy="890"/>
            </a:xfrm>
          </p:grpSpPr>
          <p:sp>
            <p:nvSpPr>
              <p:cNvPr id="24603" name="AutoShape 22" descr="Diagonal hacia arriba ancha"/>
              <p:cNvSpPr>
                <a:spLocks noChangeArrowheads="1"/>
              </p:cNvSpPr>
              <p:nvPr/>
            </p:nvSpPr>
            <p:spPr bwMode="auto">
              <a:xfrm>
                <a:off x="3107" y="2124"/>
                <a:ext cx="1007" cy="885"/>
              </a:xfrm>
              <a:prstGeom prst="rtTriangle">
                <a:avLst/>
              </a:prstGeom>
              <a:pattFill prst="wdUpDiag">
                <a:fgClr>
                  <a:srgbClr val="FFFF00"/>
                </a:fgClr>
                <a:bgClr>
                  <a:srgbClr val="FFFFFF"/>
                </a:bgClr>
              </a:pattFill>
              <a:ln w="9525">
                <a:solidFill>
                  <a:schemeClr val="tx1"/>
                </a:solidFill>
                <a:miter lim="800000"/>
                <a:headEnd/>
                <a:tailEnd/>
              </a:ln>
            </p:spPr>
            <p:txBody>
              <a:bodyPr wrap="none" anchor="ctr"/>
              <a:lstStyle/>
              <a:p>
                <a:endParaRPr lang="en-GB" sz="1600"/>
              </a:p>
            </p:txBody>
          </p:sp>
          <p:sp>
            <p:nvSpPr>
              <p:cNvPr id="24604" name="AutoShape 23" descr="Vertical oscura"/>
              <p:cNvSpPr>
                <a:spLocks noChangeArrowheads="1"/>
              </p:cNvSpPr>
              <p:nvPr/>
            </p:nvSpPr>
            <p:spPr bwMode="auto">
              <a:xfrm rot="10800000">
                <a:off x="3107" y="2121"/>
                <a:ext cx="1007" cy="885"/>
              </a:xfrm>
              <a:prstGeom prst="rtTriangle">
                <a:avLst/>
              </a:prstGeom>
              <a:pattFill prst="dkVert">
                <a:fgClr>
                  <a:srgbClr val="008000"/>
                </a:fgClr>
                <a:bgClr>
                  <a:srgbClr val="FFFFFF"/>
                </a:bgClr>
              </a:pattFill>
              <a:ln w="9525">
                <a:solidFill>
                  <a:schemeClr val="tx1"/>
                </a:solidFill>
                <a:miter lim="800000"/>
                <a:headEnd/>
                <a:tailEnd/>
              </a:ln>
            </p:spPr>
            <p:txBody>
              <a:bodyPr wrap="none" anchor="ctr"/>
              <a:lstStyle/>
              <a:p>
                <a:endParaRPr lang="en-GB" sz="1600"/>
              </a:p>
            </p:txBody>
          </p:sp>
          <p:sp>
            <p:nvSpPr>
              <p:cNvPr id="24605" name="AutoShape 25" descr="Horizontal oscura"/>
              <p:cNvSpPr>
                <a:spLocks noChangeArrowheads="1"/>
              </p:cNvSpPr>
              <p:nvPr/>
            </p:nvSpPr>
            <p:spPr bwMode="auto">
              <a:xfrm rot="10800000" flipV="1">
                <a:off x="4111" y="2123"/>
                <a:ext cx="1007" cy="885"/>
              </a:xfrm>
              <a:prstGeom prst="rtTriangle">
                <a:avLst/>
              </a:prstGeom>
              <a:pattFill prst="dkHorz">
                <a:fgClr>
                  <a:srgbClr val="FF3300"/>
                </a:fgClr>
                <a:bgClr>
                  <a:srgbClr val="FFFFFF"/>
                </a:bgClr>
              </a:pattFill>
              <a:ln w="9525">
                <a:solidFill>
                  <a:schemeClr val="tx1"/>
                </a:solidFill>
                <a:miter lim="800000"/>
                <a:headEnd/>
                <a:tailEnd/>
              </a:ln>
            </p:spPr>
            <p:txBody>
              <a:bodyPr wrap="none" anchor="ctr"/>
              <a:lstStyle/>
              <a:p>
                <a:endParaRPr lang="en-GB" sz="1600"/>
              </a:p>
            </p:txBody>
          </p:sp>
          <p:sp>
            <p:nvSpPr>
              <p:cNvPr id="24606" name="AutoShape 26" descr="Vertical oscura"/>
              <p:cNvSpPr>
                <a:spLocks noChangeArrowheads="1"/>
              </p:cNvSpPr>
              <p:nvPr/>
            </p:nvSpPr>
            <p:spPr bwMode="auto">
              <a:xfrm rot="10800000" flipH="1">
                <a:off x="4112" y="2119"/>
                <a:ext cx="1007" cy="885"/>
              </a:xfrm>
              <a:prstGeom prst="rtTriangle">
                <a:avLst/>
              </a:prstGeom>
              <a:pattFill prst="dkVert">
                <a:fgClr>
                  <a:srgbClr val="008000"/>
                </a:fgClr>
                <a:bgClr>
                  <a:srgbClr val="FFFFFF"/>
                </a:bgClr>
              </a:pattFill>
              <a:ln w="9525">
                <a:solidFill>
                  <a:schemeClr val="tx1"/>
                </a:solidFill>
                <a:miter lim="800000"/>
                <a:headEnd/>
                <a:tailEnd/>
              </a:ln>
            </p:spPr>
            <p:txBody>
              <a:bodyPr wrap="none" anchor="ctr"/>
              <a:lstStyle/>
              <a:p>
                <a:endParaRPr lang="en-GB" sz="1600"/>
              </a:p>
            </p:txBody>
          </p:sp>
        </p:grpSp>
        <p:sp>
          <p:nvSpPr>
            <p:cNvPr id="24581" name="AutoShape 29" descr="Diagonal hacia arriba ancha"/>
            <p:cNvSpPr>
              <a:spLocks noChangeArrowheads="1"/>
            </p:cNvSpPr>
            <p:nvPr/>
          </p:nvSpPr>
          <p:spPr bwMode="auto">
            <a:xfrm flipV="1">
              <a:off x="6454075" y="7394812"/>
              <a:ext cx="1962446" cy="1478891"/>
            </a:xfrm>
            <a:prstGeom prst="rtTriangle">
              <a:avLst/>
            </a:prstGeom>
            <a:pattFill prst="wdUpDiag">
              <a:fgClr>
                <a:srgbClr val="FFFF00"/>
              </a:fgClr>
              <a:bgClr>
                <a:srgbClr val="FFFFFF"/>
              </a:bgClr>
            </a:pattFill>
            <a:ln w="9525">
              <a:solidFill>
                <a:schemeClr val="tx1"/>
              </a:solidFill>
              <a:miter lim="800000"/>
              <a:headEnd/>
              <a:tailEnd/>
            </a:ln>
          </p:spPr>
          <p:txBody>
            <a:bodyPr wrap="none" anchor="ctr"/>
            <a:lstStyle/>
            <a:p>
              <a:endParaRPr lang="en-GB" sz="1600"/>
            </a:p>
          </p:txBody>
        </p:sp>
        <p:sp>
          <p:nvSpPr>
            <p:cNvPr id="24582" name="AutoShape 30" descr="Diagonal hacia abajo ancha"/>
            <p:cNvSpPr>
              <a:spLocks noChangeArrowheads="1"/>
            </p:cNvSpPr>
            <p:nvPr/>
          </p:nvSpPr>
          <p:spPr bwMode="auto">
            <a:xfrm rot="10800000" flipV="1">
              <a:off x="6444332" y="7400139"/>
              <a:ext cx="1962445" cy="1478889"/>
            </a:xfrm>
            <a:prstGeom prst="rtTriangle">
              <a:avLst/>
            </a:prstGeom>
            <a:pattFill prst="wdDnDiag">
              <a:fgClr>
                <a:srgbClr val="0066FF"/>
              </a:fgClr>
              <a:bgClr>
                <a:srgbClr val="FFFFFF"/>
              </a:bgClr>
            </a:pattFill>
            <a:ln w="9525">
              <a:solidFill>
                <a:schemeClr val="tx1"/>
              </a:solidFill>
              <a:miter lim="800000"/>
              <a:headEnd/>
              <a:tailEnd/>
            </a:ln>
          </p:spPr>
          <p:txBody>
            <a:bodyPr wrap="none" anchor="ctr"/>
            <a:lstStyle/>
            <a:p>
              <a:endParaRPr lang="en-GB" sz="1600"/>
            </a:p>
          </p:txBody>
        </p:sp>
        <p:sp>
          <p:nvSpPr>
            <p:cNvPr id="24583" name="AutoShape 31" descr="Horizontal oscura"/>
            <p:cNvSpPr>
              <a:spLocks noChangeArrowheads="1"/>
            </p:cNvSpPr>
            <p:nvPr/>
          </p:nvSpPr>
          <p:spPr bwMode="auto">
            <a:xfrm rot="10800000">
              <a:off x="8400930" y="7396588"/>
              <a:ext cx="1962445" cy="1478889"/>
            </a:xfrm>
            <a:prstGeom prst="rtTriangle">
              <a:avLst/>
            </a:prstGeom>
            <a:pattFill prst="dkHorz">
              <a:fgClr>
                <a:srgbClr val="FF3300"/>
              </a:fgClr>
              <a:bgClr>
                <a:srgbClr val="FFFFFF"/>
              </a:bgClr>
            </a:pattFill>
            <a:ln w="9525">
              <a:solidFill>
                <a:schemeClr val="tx1"/>
              </a:solidFill>
              <a:miter lim="800000"/>
              <a:headEnd/>
              <a:tailEnd/>
            </a:ln>
          </p:spPr>
          <p:txBody>
            <a:bodyPr wrap="none" anchor="ctr"/>
            <a:lstStyle/>
            <a:p>
              <a:endParaRPr lang="en-GB" sz="1600"/>
            </a:p>
          </p:txBody>
        </p:sp>
        <p:sp>
          <p:nvSpPr>
            <p:cNvPr id="24584" name="AutoShape 32" descr="Diagonal hacia abajo ancha"/>
            <p:cNvSpPr>
              <a:spLocks noChangeArrowheads="1"/>
            </p:cNvSpPr>
            <p:nvPr/>
          </p:nvSpPr>
          <p:spPr bwMode="auto">
            <a:xfrm rot="10800000" flipH="1" flipV="1">
              <a:off x="8402879" y="7403690"/>
              <a:ext cx="1962446" cy="1478889"/>
            </a:xfrm>
            <a:prstGeom prst="rtTriangle">
              <a:avLst/>
            </a:prstGeom>
            <a:pattFill prst="wdDnDiag">
              <a:fgClr>
                <a:srgbClr val="0066FF"/>
              </a:fgClr>
              <a:bgClr>
                <a:srgbClr val="FFFFFF"/>
              </a:bgClr>
            </a:pattFill>
            <a:ln w="9525">
              <a:solidFill>
                <a:schemeClr val="tx1"/>
              </a:solidFill>
              <a:miter lim="800000"/>
              <a:headEnd/>
              <a:tailEnd/>
            </a:ln>
          </p:spPr>
          <p:txBody>
            <a:bodyPr wrap="none" anchor="ctr"/>
            <a:lstStyle/>
            <a:p>
              <a:endParaRPr lang="en-GB" sz="1600"/>
            </a:p>
          </p:txBody>
        </p:sp>
        <p:sp>
          <p:nvSpPr>
            <p:cNvPr id="24585" name="Rectangle 8"/>
            <p:cNvSpPr>
              <a:spLocks noChangeArrowheads="1"/>
            </p:cNvSpPr>
            <p:nvPr/>
          </p:nvSpPr>
          <p:spPr bwMode="auto">
            <a:xfrm>
              <a:off x="6450177" y="5837806"/>
              <a:ext cx="3922942" cy="3048324"/>
            </a:xfrm>
            <a:prstGeom prst="rect">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p>
              <a:endParaRPr lang="en-GB" sz="1600"/>
            </a:p>
          </p:txBody>
        </p:sp>
        <p:sp>
          <p:nvSpPr>
            <p:cNvPr id="24586" name="Line 9"/>
            <p:cNvSpPr>
              <a:spLocks noChangeShapeType="1"/>
            </p:cNvSpPr>
            <p:nvPr/>
          </p:nvSpPr>
          <p:spPr bwMode="auto">
            <a:xfrm flipV="1">
              <a:off x="6450177" y="5635413"/>
              <a:ext cx="0" cy="3250717"/>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24587" name="Line 10"/>
            <p:cNvSpPr>
              <a:spLocks noChangeShapeType="1"/>
            </p:cNvSpPr>
            <p:nvPr/>
          </p:nvSpPr>
          <p:spPr bwMode="auto">
            <a:xfrm>
              <a:off x="6450177" y="8886130"/>
              <a:ext cx="4150952"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en-US"/>
            </a:p>
          </p:txBody>
        </p:sp>
        <p:sp>
          <p:nvSpPr>
            <p:cNvPr id="24588" name="Text Box 11"/>
            <p:cNvSpPr txBox="1">
              <a:spLocks noChangeArrowheads="1"/>
            </p:cNvSpPr>
            <p:nvPr/>
          </p:nvSpPr>
          <p:spPr bwMode="auto">
            <a:xfrm>
              <a:off x="5846047" y="7009556"/>
              <a:ext cx="456422" cy="4814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dirty="0"/>
                <a:t>Y</a:t>
              </a:r>
            </a:p>
          </p:txBody>
        </p:sp>
        <p:sp>
          <p:nvSpPr>
            <p:cNvPr id="24589" name="Text Box 12"/>
            <p:cNvSpPr txBox="1">
              <a:spLocks noChangeArrowheads="1"/>
            </p:cNvSpPr>
            <p:nvPr/>
          </p:nvSpPr>
          <p:spPr bwMode="auto">
            <a:xfrm>
              <a:off x="6198781" y="8752978"/>
              <a:ext cx="424932" cy="4814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a:t>0</a:t>
              </a:r>
            </a:p>
          </p:txBody>
        </p:sp>
        <p:sp>
          <p:nvSpPr>
            <p:cNvPr id="24590" name="Text Box 13"/>
            <p:cNvSpPr txBox="1">
              <a:spLocks noChangeArrowheads="1"/>
            </p:cNvSpPr>
            <p:nvPr/>
          </p:nvSpPr>
          <p:spPr bwMode="auto">
            <a:xfrm>
              <a:off x="10225010" y="8820444"/>
              <a:ext cx="424932" cy="4814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a:t>1</a:t>
              </a:r>
            </a:p>
          </p:txBody>
        </p:sp>
        <p:sp>
          <p:nvSpPr>
            <p:cNvPr id="24591" name="Text Box 14"/>
            <p:cNvSpPr txBox="1">
              <a:spLocks noChangeArrowheads="1"/>
            </p:cNvSpPr>
            <p:nvPr/>
          </p:nvSpPr>
          <p:spPr bwMode="auto">
            <a:xfrm>
              <a:off x="6148113" y="5635413"/>
              <a:ext cx="424932" cy="4814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a:t>1</a:t>
              </a:r>
            </a:p>
          </p:txBody>
        </p:sp>
        <p:sp>
          <p:nvSpPr>
            <p:cNvPr id="24592" name="Line 15"/>
            <p:cNvSpPr>
              <a:spLocks noChangeShapeType="1"/>
            </p:cNvSpPr>
            <p:nvPr/>
          </p:nvSpPr>
          <p:spPr bwMode="auto">
            <a:xfrm>
              <a:off x="7430426" y="5837806"/>
              <a:ext cx="0" cy="3048324"/>
            </a:xfrm>
            <a:prstGeom prst="line">
              <a:avLst/>
            </a:prstGeom>
            <a:noFill/>
            <a:ln w="9525">
              <a:solidFill>
                <a:schemeClr val="tx1"/>
              </a:solidFill>
              <a:prstDash val="sysDot"/>
              <a:round/>
              <a:headEnd/>
              <a:tailEnd/>
            </a:ln>
            <a:extLst>
              <a:ext uri="{909E8E84-426E-40dd-AFC4-6F175D3DCCD1}">
                <a14:hiddenFill xmlns="" xmlns:a14="http://schemas.microsoft.com/office/drawing/2010/main">
                  <a:noFill/>
                </a14:hiddenFill>
              </a:ext>
            </a:extLst>
          </p:spPr>
          <p:txBody>
            <a:bodyPr/>
            <a:lstStyle/>
            <a:p>
              <a:endParaRPr lang="en-US"/>
            </a:p>
          </p:txBody>
        </p:sp>
        <p:sp>
          <p:nvSpPr>
            <p:cNvPr id="24593" name="Line 16"/>
            <p:cNvSpPr>
              <a:spLocks noChangeShapeType="1"/>
            </p:cNvSpPr>
            <p:nvPr/>
          </p:nvSpPr>
          <p:spPr bwMode="auto">
            <a:xfrm>
              <a:off x="8412623" y="5837806"/>
              <a:ext cx="0" cy="3048324"/>
            </a:xfrm>
            <a:prstGeom prst="line">
              <a:avLst/>
            </a:prstGeom>
            <a:noFill/>
            <a:ln w="9525">
              <a:solidFill>
                <a:schemeClr val="tx1"/>
              </a:solidFill>
              <a:prstDash val="sysDot"/>
              <a:round/>
              <a:headEnd/>
              <a:tailEnd/>
            </a:ln>
            <a:extLst>
              <a:ext uri="{909E8E84-426E-40dd-AFC4-6F175D3DCCD1}">
                <a14:hiddenFill xmlns="" xmlns:a14="http://schemas.microsoft.com/office/drawing/2010/main">
                  <a:noFill/>
                </a14:hiddenFill>
              </a:ext>
            </a:extLst>
          </p:spPr>
          <p:txBody>
            <a:bodyPr/>
            <a:lstStyle/>
            <a:p>
              <a:endParaRPr lang="en-US"/>
            </a:p>
          </p:txBody>
        </p:sp>
        <p:sp>
          <p:nvSpPr>
            <p:cNvPr id="24594" name="Line 17"/>
            <p:cNvSpPr>
              <a:spLocks noChangeShapeType="1"/>
            </p:cNvSpPr>
            <p:nvPr/>
          </p:nvSpPr>
          <p:spPr bwMode="auto">
            <a:xfrm>
              <a:off x="9394820" y="5837806"/>
              <a:ext cx="0" cy="3048324"/>
            </a:xfrm>
            <a:prstGeom prst="line">
              <a:avLst/>
            </a:prstGeom>
            <a:noFill/>
            <a:ln w="9525">
              <a:solidFill>
                <a:schemeClr val="tx1"/>
              </a:solidFill>
              <a:prstDash val="sysDot"/>
              <a:round/>
              <a:headEnd/>
              <a:tailEnd/>
            </a:ln>
            <a:extLst>
              <a:ext uri="{909E8E84-426E-40dd-AFC4-6F175D3DCCD1}">
                <a14:hiddenFill xmlns="" xmlns:a14="http://schemas.microsoft.com/office/drawing/2010/main">
                  <a:noFill/>
                </a14:hiddenFill>
              </a:ext>
            </a:extLst>
          </p:spPr>
          <p:txBody>
            <a:bodyPr/>
            <a:lstStyle/>
            <a:p>
              <a:endParaRPr lang="en-US"/>
            </a:p>
          </p:txBody>
        </p:sp>
        <p:sp>
          <p:nvSpPr>
            <p:cNvPr id="24595" name="Line 18"/>
            <p:cNvSpPr>
              <a:spLocks noChangeShapeType="1"/>
            </p:cNvSpPr>
            <p:nvPr/>
          </p:nvSpPr>
          <p:spPr bwMode="auto">
            <a:xfrm>
              <a:off x="6450177" y="8142247"/>
              <a:ext cx="3922942" cy="0"/>
            </a:xfrm>
            <a:prstGeom prst="line">
              <a:avLst/>
            </a:prstGeom>
            <a:noFill/>
            <a:ln w="9525" cap="rnd">
              <a:solidFill>
                <a:schemeClr val="tx1"/>
              </a:solidFill>
              <a:prstDash val="sysDot"/>
              <a:round/>
              <a:headEnd/>
              <a:tailEnd/>
            </a:ln>
            <a:extLst>
              <a:ext uri="{909E8E84-426E-40dd-AFC4-6F175D3DCCD1}">
                <a14:hiddenFill xmlns="" xmlns:a14="http://schemas.microsoft.com/office/drawing/2010/main">
                  <a:noFill/>
                </a14:hiddenFill>
              </a:ext>
            </a:extLst>
          </p:spPr>
          <p:txBody>
            <a:bodyPr/>
            <a:lstStyle/>
            <a:p>
              <a:endParaRPr lang="en-US"/>
            </a:p>
          </p:txBody>
        </p:sp>
        <p:sp>
          <p:nvSpPr>
            <p:cNvPr id="24596" name="Line 19"/>
            <p:cNvSpPr>
              <a:spLocks noChangeShapeType="1"/>
            </p:cNvSpPr>
            <p:nvPr/>
          </p:nvSpPr>
          <p:spPr bwMode="auto">
            <a:xfrm>
              <a:off x="6450177" y="7398363"/>
              <a:ext cx="3922942" cy="0"/>
            </a:xfrm>
            <a:prstGeom prst="line">
              <a:avLst/>
            </a:prstGeom>
            <a:noFill/>
            <a:ln w="9525" cap="rnd">
              <a:solidFill>
                <a:schemeClr val="tx1"/>
              </a:solidFill>
              <a:prstDash val="sysDot"/>
              <a:round/>
              <a:headEnd/>
              <a:tailEnd/>
            </a:ln>
            <a:extLst>
              <a:ext uri="{909E8E84-426E-40dd-AFC4-6F175D3DCCD1}">
                <a14:hiddenFill xmlns="" xmlns:a14="http://schemas.microsoft.com/office/drawing/2010/main">
                  <a:noFill/>
                </a14:hiddenFill>
              </a:ext>
            </a:extLst>
          </p:spPr>
          <p:txBody>
            <a:bodyPr/>
            <a:lstStyle/>
            <a:p>
              <a:endParaRPr lang="en-US"/>
            </a:p>
          </p:txBody>
        </p:sp>
        <p:sp>
          <p:nvSpPr>
            <p:cNvPr id="24597" name="Line 20"/>
            <p:cNvSpPr>
              <a:spLocks noChangeShapeType="1"/>
            </p:cNvSpPr>
            <p:nvPr/>
          </p:nvSpPr>
          <p:spPr bwMode="auto">
            <a:xfrm>
              <a:off x="6450177" y="6599443"/>
              <a:ext cx="3922942" cy="0"/>
            </a:xfrm>
            <a:prstGeom prst="line">
              <a:avLst/>
            </a:prstGeom>
            <a:noFill/>
            <a:ln w="9525" cap="rnd">
              <a:solidFill>
                <a:schemeClr val="tx1"/>
              </a:solidFill>
              <a:prstDash val="sysDot"/>
              <a:round/>
              <a:headEnd/>
              <a:tailEnd/>
            </a:ln>
            <a:extLst>
              <a:ext uri="{909E8E84-426E-40dd-AFC4-6F175D3DCCD1}">
                <a14:hiddenFill xmlns="" xmlns:a14="http://schemas.microsoft.com/office/drawing/2010/main">
                  <a:noFill/>
                </a14:hiddenFill>
              </a:ext>
            </a:extLst>
          </p:spPr>
          <p:txBody>
            <a:bodyPr/>
            <a:lstStyle/>
            <a:p>
              <a:endParaRPr lang="en-US"/>
            </a:p>
          </p:txBody>
        </p:sp>
        <p:sp>
          <p:nvSpPr>
            <p:cNvPr id="24598" name="AutoShape 33"/>
            <p:cNvSpPr>
              <a:spLocks noChangeArrowheads="1"/>
            </p:cNvSpPr>
            <p:nvPr/>
          </p:nvSpPr>
          <p:spPr bwMode="auto">
            <a:xfrm>
              <a:off x="7775364" y="7261659"/>
              <a:ext cx="276730" cy="262756"/>
            </a:xfrm>
            <a:prstGeom prst="star4">
              <a:avLst>
                <a:gd name="adj" fmla="val 12500"/>
              </a:avLst>
            </a:prstGeom>
            <a:solidFill>
              <a:srgbClr val="FFFF00"/>
            </a:solidFill>
            <a:ln w="9525">
              <a:solidFill>
                <a:schemeClr val="tx1"/>
              </a:solidFill>
              <a:miter lim="800000"/>
              <a:headEnd/>
              <a:tailEnd/>
            </a:ln>
          </p:spPr>
          <p:txBody>
            <a:bodyPr wrap="none" anchor="ctr"/>
            <a:lstStyle/>
            <a:p>
              <a:endParaRPr lang="en-GB" sz="1600"/>
            </a:p>
          </p:txBody>
        </p:sp>
        <p:sp>
          <p:nvSpPr>
            <p:cNvPr id="24599" name="AutoShape 34"/>
            <p:cNvSpPr>
              <a:spLocks noChangeArrowheads="1"/>
            </p:cNvSpPr>
            <p:nvPr/>
          </p:nvSpPr>
          <p:spPr bwMode="auto">
            <a:xfrm>
              <a:off x="8264514" y="6855097"/>
              <a:ext cx="276730" cy="262756"/>
            </a:xfrm>
            <a:prstGeom prst="star4">
              <a:avLst>
                <a:gd name="adj" fmla="val 12500"/>
              </a:avLst>
            </a:prstGeom>
            <a:solidFill>
              <a:srgbClr val="008000"/>
            </a:solidFill>
            <a:ln w="9525">
              <a:solidFill>
                <a:schemeClr val="tx1"/>
              </a:solidFill>
              <a:miter lim="800000"/>
              <a:headEnd/>
              <a:tailEnd/>
            </a:ln>
          </p:spPr>
          <p:txBody>
            <a:bodyPr wrap="none" anchor="ctr"/>
            <a:lstStyle/>
            <a:p>
              <a:endParaRPr lang="en-GB" sz="1600"/>
            </a:p>
          </p:txBody>
        </p:sp>
        <p:sp>
          <p:nvSpPr>
            <p:cNvPr id="24600" name="AutoShape 35"/>
            <p:cNvSpPr>
              <a:spLocks noChangeArrowheads="1"/>
            </p:cNvSpPr>
            <p:nvPr/>
          </p:nvSpPr>
          <p:spPr bwMode="auto">
            <a:xfrm>
              <a:off x="8792639" y="7256333"/>
              <a:ext cx="276730" cy="262756"/>
            </a:xfrm>
            <a:prstGeom prst="star4">
              <a:avLst>
                <a:gd name="adj" fmla="val 12500"/>
              </a:avLst>
            </a:prstGeom>
            <a:solidFill>
              <a:srgbClr val="FF3300"/>
            </a:solidFill>
            <a:ln w="9525">
              <a:solidFill>
                <a:schemeClr val="tx1"/>
              </a:solidFill>
              <a:miter lim="800000"/>
              <a:headEnd/>
              <a:tailEnd/>
            </a:ln>
          </p:spPr>
          <p:txBody>
            <a:bodyPr wrap="none" anchor="ctr"/>
            <a:lstStyle/>
            <a:p>
              <a:endParaRPr lang="en-GB" sz="1600"/>
            </a:p>
          </p:txBody>
        </p:sp>
        <p:sp>
          <p:nvSpPr>
            <p:cNvPr id="24601" name="AutoShape 36"/>
            <p:cNvSpPr>
              <a:spLocks noChangeArrowheads="1"/>
            </p:cNvSpPr>
            <p:nvPr/>
          </p:nvSpPr>
          <p:spPr bwMode="auto">
            <a:xfrm>
              <a:off x="8268412" y="7675322"/>
              <a:ext cx="276730" cy="262756"/>
            </a:xfrm>
            <a:prstGeom prst="star4">
              <a:avLst>
                <a:gd name="adj" fmla="val 12500"/>
              </a:avLst>
            </a:prstGeom>
            <a:solidFill>
              <a:srgbClr val="0066FF"/>
            </a:solidFill>
            <a:ln w="9525">
              <a:solidFill>
                <a:schemeClr val="tx1"/>
              </a:solidFill>
              <a:miter lim="800000"/>
              <a:headEnd/>
              <a:tailEnd/>
            </a:ln>
          </p:spPr>
          <p:txBody>
            <a:bodyPr wrap="none" anchor="ctr"/>
            <a:lstStyle/>
            <a:p>
              <a:endParaRPr lang="en-GB" sz="1600"/>
            </a:p>
          </p:txBody>
        </p:sp>
      </p:grpSp>
      <p:sp>
        <p:nvSpPr>
          <p:cNvPr id="24602" name="Text Box 38"/>
          <p:cNvSpPr txBox="1">
            <a:spLocks noChangeArrowheads="1"/>
          </p:cNvSpPr>
          <p:nvPr/>
        </p:nvSpPr>
        <p:spPr bwMode="auto">
          <a:xfrm>
            <a:off x="3124201" y="4288209"/>
            <a:ext cx="2433568" cy="1296026"/>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lIns="64291" tIns="32146" rIns="64291" bIns="32146">
            <a:spAutoFit/>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buFontTx/>
              <a:buAutoNum type="arabicPeriod"/>
            </a:pPr>
            <a:r>
              <a:rPr lang="en-GB" sz="2000" dirty="0"/>
              <a:t>(-0.125,0,yellow)</a:t>
            </a:r>
          </a:p>
          <a:p>
            <a:pPr eaLnBrk="1" hangingPunct="1">
              <a:buFontTx/>
              <a:buAutoNum type="arabicPeriod"/>
            </a:pPr>
            <a:r>
              <a:rPr lang="en-GB" sz="2000" dirty="0"/>
              <a:t>(0.125,0,red)</a:t>
            </a:r>
          </a:p>
          <a:p>
            <a:pPr eaLnBrk="1" hangingPunct="1">
              <a:buFontTx/>
              <a:buAutoNum type="arabicPeriod"/>
            </a:pPr>
            <a:r>
              <a:rPr lang="en-GB" sz="2000" dirty="0"/>
              <a:t>(0,-0.125,blue)</a:t>
            </a:r>
          </a:p>
          <a:p>
            <a:pPr eaLnBrk="1" hangingPunct="1">
              <a:buFontTx/>
              <a:buAutoNum type="arabicPeriod"/>
            </a:pPr>
            <a:r>
              <a:rPr lang="en-GB" sz="2000" dirty="0"/>
              <a:t>(0,0.125,green)</a:t>
            </a:r>
          </a:p>
        </p:txBody>
      </p:sp>
      <p:cxnSp>
        <p:nvCxnSpPr>
          <p:cNvPr id="32" name="Straight Arrow Connector 31"/>
          <p:cNvCxnSpPr/>
          <p:nvPr/>
        </p:nvCxnSpPr>
        <p:spPr>
          <a:xfrm>
            <a:off x="2562225" y="3699513"/>
            <a:ext cx="561976" cy="58869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1832871" y="3371060"/>
            <a:ext cx="792855" cy="369332"/>
          </a:xfrm>
          <a:prstGeom prst="rect">
            <a:avLst/>
          </a:prstGeom>
          <a:noFill/>
        </p:spPr>
        <p:txBody>
          <a:bodyPr wrap="none" rtlCol="0">
            <a:spAutoFit/>
          </a:bodyPr>
          <a:lstStyle/>
          <a:p>
            <a:r>
              <a:rPr lang="en-US" dirty="0"/>
              <a:t>Model</a:t>
            </a:r>
          </a:p>
        </p:txBody>
      </p:sp>
      <p:sp>
        <p:nvSpPr>
          <p:cNvPr id="34" name="Text Box 11">
            <a:extLst>
              <a:ext uri="{FF2B5EF4-FFF2-40B4-BE49-F238E27FC236}">
                <a16:creationId xmlns:a16="http://schemas.microsoft.com/office/drawing/2014/main" id="{F484D99F-8D46-4641-A6A2-29CD94ACDEA5}"/>
              </a:ext>
            </a:extLst>
          </p:cNvPr>
          <p:cNvSpPr txBox="1">
            <a:spLocks noChangeArrowheads="1"/>
          </p:cNvSpPr>
          <p:nvPr/>
        </p:nvSpPr>
        <p:spPr bwMode="auto">
          <a:xfrm>
            <a:off x="7271995" y="6381181"/>
            <a:ext cx="320922" cy="3385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dirty="0"/>
              <a:t>X</a:t>
            </a:r>
          </a:p>
        </p:txBody>
      </p:sp>
    </p:spTree>
    <p:extLst>
      <p:ext uri="{BB962C8B-B14F-4D97-AF65-F5344CB8AC3E}">
        <p14:creationId xmlns:p14="http://schemas.microsoft.com/office/powerpoint/2010/main" val="2111498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64C5-01EE-C641-9144-587CEBAA9E8A}"/>
              </a:ext>
            </a:extLst>
          </p:cNvPr>
          <p:cNvSpPr>
            <a:spLocks noGrp="1"/>
          </p:cNvSpPr>
          <p:nvPr>
            <p:ph type="title"/>
          </p:nvPr>
        </p:nvSpPr>
        <p:spPr/>
        <p:txBody>
          <a:bodyPr/>
          <a:lstStyle/>
          <a:p>
            <a:r>
              <a:rPr lang="en-US"/>
              <a:t>About me</a:t>
            </a:r>
          </a:p>
        </p:txBody>
      </p:sp>
      <p:sp>
        <p:nvSpPr>
          <p:cNvPr id="3" name="Content Placeholder 2">
            <a:extLst>
              <a:ext uri="{FF2B5EF4-FFF2-40B4-BE49-F238E27FC236}">
                <a16:creationId xmlns:a16="http://schemas.microsoft.com/office/drawing/2014/main" id="{83A83C8C-C0F1-8D48-A55B-47BFCA19B6B9}"/>
              </a:ext>
            </a:extLst>
          </p:cNvPr>
          <p:cNvSpPr>
            <a:spLocks noGrp="1"/>
          </p:cNvSpPr>
          <p:nvPr>
            <p:ph idx="1"/>
          </p:nvPr>
        </p:nvSpPr>
        <p:spPr/>
        <p:txBody>
          <a:bodyPr/>
          <a:lstStyle/>
          <a:p>
            <a:r>
              <a:rPr lang="en-US"/>
              <a:t>Reader in Machine Learning at Newcastle University</a:t>
            </a:r>
          </a:p>
          <a:p>
            <a:r>
              <a:rPr lang="en-US"/>
              <a:t>Did my PhD in Machine Learning</a:t>
            </a:r>
          </a:p>
          <a:p>
            <a:r>
              <a:rPr lang="en-US"/>
              <a:t>Moved towards the analysis of bio data from my postdoc onwards</a:t>
            </a:r>
          </a:p>
          <a:p>
            <a:endParaRPr lang="en-US"/>
          </a:p>
          <a:p>
            <a:r>
              <a:rPr lang="en-US"/>
              <a:t>Interests:</a:t>
            </a:r>
          </a:p>
          <a:p>
            <a:pPr lvl="1"/>
            <a:r>
              <a:rPr lang="en-US"/>
              <a:t>Big Data</a:t>
            </a:r>
          </a:p>
          <a:p>
            <a:pPr lvl="1"/>
            <a:r>
              <a:rPr lang="en-US"/>
              <a:t>Algorithmic Knowledge Extraction techniques</a:t>
            </a:r>
          </a:p>
          <a:p>
            <a:pPr lvl="1"/>
            <a:r>
              <a:rPr lang="en-US"/>
              <a:t>Applied Machine Learning</a:t>
            </a:r>
          </a:p>
          <a:p>
            <a:endParaRPr lang="en-US"/>
          </a:p>
        </p:txBody>
      </p:sp>
    </p:spTree>
    <p:extLst>
      <p:ext uri="{BB962C8B-B14F-4D97-AF65-F5344CB8AC3E}">
        <p14:creationId xmlns:p14="http://schemas.microsoft.com/office/powerpoint/2010/main" val="598455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xfrm>
            <a:off x="1981200" y="138558"/>
            <a:ext cx="8229600" cy="1143000"/>
          </a:xfrm>
        </p:spPr>
        <p:txBody>
          <a:bodyPr>
            <a:normAutofit/>
          </a:bodyPr>
          <a:lstStyle/>
          <a:p>
            <a:r>
              <a:rPr lang="en-US" dirty="0">
                <a:ea typeface="ＭＳ Ｐゴシック" charset="0"/>
                <a:cs typeface="ＭＳ Ｐゴシック" charset="0"/>
              </a:rPr>
              <a:t>Linear Classification</a:t>
            </a:r>
          </a:p>
        </p:txBody>
      </p:sp>
      <p:sp>
        <p:nvSpPr>
          <p:cNvPr id="2" name="Text Placeholder 1"/>
          <p:cNvSpPr>
            <a:spLocks noGrp="1"/>
          </p:cNvSpPr>
          <p:nvPr>
            <p:ph idx="1"/>
          </p:nvPr>
        </p:nvSpPr>
        <p:spPr>
          <a:xfrm>
            <a:off x="1981200" y="1464121"/>
            <a:ext cx="8229600" cy="4525963"/>
          </a:xfrm>
        </p:spPr>
        <p:txBody>
          <a:bodyPr/>
          <a:lstStyle/>
          <a:p>
            <a:r>
              <a:rPr lang="en-US" dirty="0"/>
              <a:t>Knowledge representation defined a line (in general an hyper-plane).</a:t>
            </a:r>
          </a:p>
          <a:p>
            <a:r>
              <a:rPr lang="en-US" dirty="0"/>
              <a:t>Line separates instances from different classes  </a:t>
            </a:r>
          </a:p>
        </p:txBody>
      </p:sp>
      <p:grpSp>
        <p:nvGrpSpPr>
          <p:cNvPr id="25602" name="Group 2"/>
          <p:cNvGrpSpPr>
            <a:grpSpLocks/>
          </p:cNvGrpSpPr>
          <p:nvPr/>
        </p:nvGrpSpPr>
        <p:grpSpPr bwMode="auto">
          <a:xfrm>
            <a:off x="1809988" y="3243537"/>
            <a:ext cx="3886200" cy="3505200"/>
            <a:chOff x="685800" y="2514600"/>
            <a:chExt cx="3886200" cy="3505200"/>
          </a:xfrm>
        </p:grpSpPr>
        <p:sp>
          <p:nvSpPr>
            <p:cNvPr id="25604" name="Rectangle 4"/>
            <p:cNvSpPr>
              <a:spLocks noChangeArrowheads="1"/>
            </p:cNvSpPr>
            <p:nvPr/>
          </p:nvSpPr>
          <p:spPr bwMode="auto">
            <a:xfrm>
              <a:off x="685800" y="2514600"/>
              <a:ext cx="3886200" cy="3505200"/>
            </a:xfrm>
            <a:prstGeom prst="rect">
              <a:avLst/>
            </a:prstGeom>
            <a:solidFill>
              <a:schemeClr val="accent1"/>
            </a:solidFill>
            <a:ln w="9525">
              <a:solidFill>
                <a:schemeClr val="tx1"/>
              </a:solidFill>
              <a:miter lim="800000"/>
              <a:headEnd/>
              <a:tailEnd/>
            </a:ln>
          </p:spPr>
          <p:txBody>
            <a:bodyPr wrap="none" anchor="ctr"/>
            <a:lstStyle/>
            <a:p>
              <a:pPr algn="ctr"/>
              <a:endParaRPr lang="en-GB" sz="2400"/>
            </a:p>
          </p:txBody>
        </p:sp>
        <p:sp>
          <p:nvSpPr>
            <p:cNvPr id="25605" name="Line 5"/>
            <p:cNvSpPr>
              <a:spLocks noChangeShapeType="1"/>
            </p:cNvSpPr>
            <p:nvPr/>
          </p:nvSpPr>
          <p:spPr bwMode="auto">
            <a:xfrm flipV="1">
              <a:off x="685800" y="3200400"/>
              <a:ext cx="3886200" cy="2438400"/>
            </a:xfrm>
            <a:prstGeom prst="line">
              <a:avLst/>
            </a:prstGeom>
            <a:noFill/>
            <a:ln w="28575">
              <a:solidFill>
                <a:schemeClr val="hlink"/>
              </a:solidFill>
              <a:miter lim="800000"/>
              <a:headEnd/>
              <a:tailEnd/>
            </a:ln>
            <a:extLst>
              <a:ext uri="{909E8E84-426E-40dd-AFC4-6F175D3DCCD1}">
                <a14:hiddenFill xmlns="" xmlns:a14="http://schemas.microsoft.com/office/drawing/2010/main">
                  <a:noFill/>
                </a14:hiddenFill>
              </a:ext>
            </a:extLst>
          </p:spPr>
          <p:txBody>
            <a:bodyPr wrap="none"/>
            <a:lstStyle/>
            <a:p>
              <a:endParaRPr lang="en-US"/>
            </a:p>
          </p:txBody>
        </p:sp>
        <p:sp>
          <p:nvSpPr>
            <p:cNvPr id="25606" name="Text Box 6"/>
            <p:cNvSpPr txBox="1">
              <a:spLocks noChangeArrowheads="1"/>
            </p:cNvSpPr>
            <p:nvPr/>
          </p:nvSpPr>
          <p:spPr bwMode="auto">
            <a:xfrm>
              <a:off x="898525" y="3995738"/>
              <a:ext cx="33855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x</a:t>
              </a:r>
            </a:p>
          </p:txBody>
        </p:sp>
        <p:sp>
          <p:nvSpPr>
            <p:cNvPr id="25607" name="Text Box 7"/>
            <p:cNvSpPr txBox="1">
              <a:spLocks noChangeArrowheads="1"/>
            </p:cNvSpPr>
            <p:nvPr/>
          </p:nvSpPr>
          <p:spPr bwMode="auto">
            <a:xfrm>
              <a:off x="3581400" y="3124200"/>
              <a:ext cx="33855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x</a:t>
              </a:r>
            </a:p>
          </p:txBody>
        </p:sp>
        <p:sp>
          <p:nvSpPr>
            <p:cNvPr id="25608" name="Text Box 8"/>
            <p:cNvSpPr txBox="1">
              <a:spLocks noChangeArrowheads="1"/>
            </p:cNvSpPr>
            <p:nvPr/>
          </p:nvSpPr>
          <p:spPr bwMode="auto">
            <a:xfrm>
              <a:off x="1752600" y="3276600"/>
              <a:ext cx="33855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x</a:t>
              </a:r>
            </a:p>
          </p:txBody>
        </p:sp>
        <p:sp>
          <p:nvSpPr>
            <p:cNvPr id="25609" name="Text Box 9"/>
            <p:cNvSpPr txBox="1">
              <a:spLocks noChangeArrowheads="1"/>
            </p:cNvSpPr>
            <p:nvPr/>
          </p:nvSpPr>
          <p:spPr bwMode="auto">
            <a:xfrm>
              <a:off x="2133600" y="3962400"/>
              <a:ext cx="33855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x</a:t>
              </a:r>
            </a:p>
          </p:txBody>
        </p:sp>
        <p:sp>
          <p:nvSpPr>
            <p:cNvPr id="25610" name="Text Box 10"/>
            <p:cNvSpPr txBox="1">
              <a:spLocks noChangeArrowheads="1"/>
            </p:cNvSpPr>
            <p:nvPr/>
          </p:nvSpPr>
          <p:spPr bwMode="auto">
            <a:xfrm>
              <a:off x="2743200" y="3352800"/>
              <a:ext cx="33855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x</a:t>
              </a:r>
            </a:p>
          </p:txBody>
        </p:sp>
        <p:sp>
          <p:nvSpPr>
            <p:cNvPr id="25611" name="Text Box 11"/>
            <p:cNvSpPr txBox="1">
              <a:spLocks noChangeArrowheads="1"/>
            </p:cNvSpPr>
            <p:nvPr/>
          </p:nvSpPr>
          <p:spPr bwMode="auto">
            <a:xfrm>
              <a:off x="1143000" y="3352800"/>
              <a:ext cx="33855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x</a:t>
              </a:r>
            </a:p>
          </p:txBody>
        </p:sp>
        <p:sp>
          <p:nvSpPr>
            <p:cNvPr id="25612" name="Text Box 12"/>
            <p:cNvSpPr txBox="1">
              <a:spLocks noChangeArrowheads="1"/>
            </p:cNvSpPr>
            <p:nvPr/>
          </p:nvSpPr>
          <p:spPr bwMode="auto">
            <a:xfrm>
              <a:off x="1447800" y="4114800"/>
              <a:ext cx="33855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x</a:t>
              </a:r>
            </a:p>
          </p:txBody>
        </p:sp>
        <p:sp>
          <p:nvSpPr>
            <p:cNvPr id="25613" name="Text Box 13"/>
            <p:cNvSpPr txBox="1">
              <a:spLocks noChangeArrowheads="1"/>
            </p:cNvSpPr>
            <p:nvPr/>
          </p:nvSpPr>
          <p:spPr bwMode="auto">
            <a:xfrm>
              <a:off x="2362200" y="2895600"/>
              <a:ext cx="33855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dirty="0"/>
                <a:t>x</a:t>
              </a:r>
            </a:p>
          </p:txBody>
        </p:sp>
        <p:sp>
          <p:nvSpPr>
            <p:cNvPr id="25614" name="Text Box 14"/>
            <p:cNvSpPr txBox="1">
              <a:spLocks noChangeArrowheads="1"/>
            </p:cNvSpPr>
            <p:nvPr/>
          </p:nvSpPr>
          <p:spPr bwMode="auto">
            <a:xfrm>
              <a:off x="1905000" y="3733800"/>
              <a:ext cx="33855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x</a:t>
              </a:r>
            </a:p>
          </p:txBody>
        </p:sp>
        <p:sp>
          <p:nvSpPr>
            <p:cNvPr id="25615" name="Text Box 15"/>
            <p:cNvSpPr txBox="1">
              <a:spLocks noChangeArrowheads="1"/>
            </p:cNvSpPr>
            <p:nvPr/>
          </p:nvSpPr>
          <p:spPr bwMode="auto">
            <a:xfrm>
              <a:off x="990600" y="4648200"/>
              <a:ext cx="33855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x</a:t>
              </a:r>
            </a:p>
          </p:txBody>
        </p:sp>
        <p:sp>
          <p:nvSpPr>
            <p:cNvPr id="25616" name="Text Box 16"/>
            <p:cNvSpPr txBox="1">
              <a:spLocks noChangeArrowheads="1"/>
            </p:cNvSpPr>
            <p:nvPr/>
          </p:nvSpPr>
          <p:spPr bwMode="auto">
            <a:xfrm>
              <a:off x="2484438" y="48006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17" name="Text Box 17"/>
            <p:cNvSpPr txBox="1">
              <a:spLocks noChangeArrowheads="1"/>
            </p:cNvSpPr>
            <p:nvPr/>
          </p:nvSpPr>
          <p:spPr bwMode="auto">
            <a:xfrm>
              <a:off x="2636838" y="49530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18" name="Text Box 18"/>
            <p:cNvSpPr txBox="1">
              <a:spLocks noChangeArrowheads="1"/>
            </p:cNvSpPr>
            <p:nvPr/>
          </p:nvSpPr>
          <p:spPr bwMode="auto">
            <a:xfrm>
              <a:off x="2789238" y="46482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19" name="Text Box 19"/>
            <p:cNvSpPr txBox="1">
              <a:spLocks noChangeArrowheads="1"/>
            </p:cNvSpPr>
            <p:nvPr/>
          </p:nvSpPr>
          <p:spPr bwMode="auto">
            <a:xfrm>
              <a:off x="1981200" y="51054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20" name="Text Box 20"/>
            <p:cNvSpPr txBox="1">
              <a:spLocks noChangeArrowheads="1"/>
            </p:cNvSpPr>
            <p:nvPr/>
          </p:nvSpPr>
          <p:spPr bwMode="auto">
            <a:xfrm>
              <a:off x="2789238" y="53340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21" name="Text Box 21"/>
            <p:cNvSpPr txBox="1">
              <a:spLocks noChangeArrowheads="1"/>
            </p:cNvSpPr>
            <p:nvPr/>
          </p:nvSpPr>
          <p:spPr bwMode="auto">
            <a:xfrm>
              <a:off x="3613150" y="51054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22" name="Text Box 22"/>
            <p:cNvSpPr txBox="1">
              <a:spLocks noChangeArrowheads="1"/>
            </p:cNvSpPr>
            <p:nvPr/>
          </p:nvSpPr>
          <p:spPr bwMode="auto">
            <a:xfrm>
              <a:off x="3841750" y="39624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23" name="Text Box 23"/>
            <p:cNvSpPr txBox="1">
              <a:spLocks noChangeArrowheads="1"/>
            </p:cNvSpPr>
            <p:nvPr/>
          </p:nvSpPr>
          <p:spPr bwMode="auto">
            <a:xfrm>
              <a:off x="3308350" y="45720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24" name="Text Box 24"/>
            <p:cNvSpPr txBox="1">
              <a:spLocks noChangeArrowheads="1"/>
            </p:cNvSpPr>
            <p:nvPr/>
          </p:nvSpPr>
          <p:spPr bwMode="auto">
            <a:xfrm>
              <a:off x="1524000" y="53340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25" name="Text Box 25"/>
            <p:cNvSpPr txBox="1">
              <a:spLocks noChangeArrowheads="1"/>
            </p:cNvSpPr>
            <p:nvPr/>
          </p:nvSpPr>
          <p:spPr bwMode="auto">
            <a:xfrm>
              <a:off x="2209800" y="53340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26" name="Text Box 26"/>
            <p:cNvSpPr txBox="1">
              <a:spLocks noChangeArrowheads="1"/>
            </p:cNvSpPr>
            <p:nvPr/>
          </p:nvSpPr>
          <p:spPr bwMode="auto">
            <a:xfrm>
              <a:off x="3917950" y="47244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27" name="Text Box 27"/>
            <p:cNvSpPr txBox="1">
              <a:spLocks noChangeArrowheads="1"/>
            </p:cNvSpPr>
            <p:nvPr/>
          </p:nvSpPr>
          <p:spPr bwMode="auto">
            <a:xfrm>
              <a:off x="3689350" y="43434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28" name="Text Box 28"/>
            <p:cNvSpPr txBox="1">
              <a:spLocks noChangeArrowheads="1"/>
            </p:cNvSpPr>
            <p:nvPr/>
          </p:nvSpPr>
          <p:spPr bwMode="auto">
            <a:xfrm>
              <a:off x="3994150" y="5410200"/>
              <a:ext cx="3558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a:t>o</a:t>
              </a:r>
            </a:p>
          </p:txBody>
        </p:sp>
        <p:sp>
          <p:nvSpPr>
            <p:cNvPr id="25629" name="Line 29"/>
            <p:cNvSpPr>
              <a:spLocks noChangeShapeType="1"/>
            </p:cNvSpPr>
            <p:nvPr/>
          </p:nvSpPr>
          <p:spPr bwMode="auto">
            <a:xfrm flipH="1" flipV="1">
              <a:off x="2667000" y="3886200"/>
              <a:ext cx="228600" cy="304800"/>
            </a:xfrm>
            <a:prstGeom prst="line">
              <a:avLst/>
            </a:prstGeom>
            <a:noFill/>
            <a:ln w="25400">
              <a:solidFill>
                <a:schemeClr val="tx1"/>
              </a:solidFill>
              <a:miter lim="800000"/>
              <a:headEnd/>
              <a:tailEnd type="triangle" w="med" len="med"/>
            </a:ln>
            <a:extLst>
              <a:ext uri="{909E8E84-426E-40dd-AFC4-6F175D3DCCD1}">
                <a14:hiddenFill xmlns="" xmlns:a14="http://schemas.microsoft.com/office/drawing/2010/main">
                  <a:noFill/>
                </a14:hiddenFill>
              </a:ext>
            </a:extLst>
          </p:spPr>
          <p:txBody>
            <a:bodyPr wrap="none"/>
            <a:lstStyle/>
            <a:p>
              <a:endParaRPr lang="en-US"/>
            </a:p>
          </p:txBody>
        </p:sp>
        <p:sp>
          <p:nvSpPr>
            <p:cNvPr id="25630" name="Line 30"/>
            <p:cNvSpPr>
              <a:spLocks noChangeShapeType="1"/>
            </p:cNvSpPr>
            <p:nvPr/>
          </p:nvSpPr>
          <p:spPr bwMode="auto">
            <a:xfrm>
              <a:off x="2667000" y="4419600"/>
              <a:ext cx="228600" cy="304800"/>
            </a:xfrm>
            <a:prstGeom prst="line">
              <a:avLst/>
            </a:prstGeom>
            <a:noFill/>
            <a:ln w="25400">
              <a:solidFill>
                <a:schemeClr val="tx1"/>
              </a:solidFill>
              <a:miter lim="800000"/>
              <a:headEnd/>
              <a:tailEnd type="triangle" w="med" len="med"/>
            </a:ln>
            <a:extLst>
              <a:ext uri="{909E8E84-426E-40dd-AFC4-6F175D3DCCD1}">
                <a14:hiddenFill xmlns="" xmlns:a14="http://schemas.microsoft.com/office/drawing/2010/main">
                  <a:noFill/>
                </a14:hiddenFill>
              </a:ext>
            </a:extLst>
          </p:spPr>
          <p:txBody>
            <a:bodyPr wrap="none"/>
            <a:lstStyle/>
            <a:p>
              <a:endParaRPr lang="en-US"/>
            </a:p>
          </p:txBody>
        </p:sp>
      </p:grpSp>
      <p:sp>
        <p:nvSpPr>
          <p:cNvPr id="3" name="TextBox 2"/>
          <p:cNvSpPr txBox="1"/>
          <p:nvPr/>
        </p:nvSpPr>
        <p:spPr>
          <a:xfrm>
            <a:off x="6502400" y="3370057"/>
            <a:ext cx="2184400" cy="3416320"/>
          </a:xfrm>
          <a:prstGeom prst="rect">
            <a:avLst/>
          </a:prstGeom>
          <a:noFill/>
        </p:spPr>
        <p:txBody>
          <a:bodyPr wrap="square" rtlCol="0">
            <a:spAutoFit/>
          </a:bodyPr>
          <a:lstStyle/>
          <a:p>
            <a:r>
              <a:rPr lang="en-US" dirty="0"/>
              <a:t>Output = X</a:t>
            </a:r>
            <a:r>
              <a:rPr lang="en-US" dirty="0">
                <a:latin typeface="Wingdings"/>
                <a:ea typeface="Wingdings"/>
                <a:cs typeface="Wingdings"/>
                <a:sym typeface="Wingdings"/>
              </a:rPr>
              <a:t></a:t>
            </a:r>
            <a:r>
              <a:rPr lang="en-US" dirty="0">
                <a:sym typeface="Wingdings"/>
              </a:rPr>
              <a:t>W + b</a:t>
            </a:r>
          </a:p>
          <a:p>
            <a:r>
              <a:rPr lang="en-US" dirty="0">
                <a:sym typeface="Wingdings"/>
              </a:rPr>
              <a:t>(scalar product between the vector X that defines an input instance and the vector W that defines the </a:t>
            </a:r>
            <a:r>
              <a:rPr lang="en-US" dirty="0" err="1">
                <a:sym typeface="Wingdings"/>
              </a:rPr>
              <a:t>hyperplane</a:t>
            </a:r>
            <a:r>
              <a:rPr lang="en-US" dirty="0">
                <a:sym typeface="Wingdings"/>
              </a:rPr>
              <a:t>)</a:t>
            </a:r>
          </a:p>
          <a:p>
            <a:endParaRPr lang="en-US" dirty="0">
              <a:sym typeface="Wingdings"/>
            </a:endParaRPr>
          </a:p>
          <a:p>
            <a:r>
              <a:rPr lang="en-US" b="1" dirty="0">
                <a:sym typeface="Wingdings"/>
              </a:rPr>
              <a:t>If</a:t>
            </a:r>
            <a:r>
              <a:rPr lang="en-US" dirty="0">
                <a:sym typeface="Wingdings"/>
              </a:rPr>
              <a:t> Output&gt;0  predict X</a:t>
            </a:r>
          </a:p>
          <a:p>
            <a:r>
              <a:rPr lang="en-US" b="1" dirty="0">
                <a:sym typeface="Wingdings"/>
              </a:rPr>
              <a:t>Else</a:t>
            </a:r>
            <a:r>
              <a:rPr lang="en-US" dirty="0">
                <a:sym typeface="Wingdings"/>
              </a:rPr>
              <a:t>  Predict O</a:t>
            </a:r>
            <a:endParaRPr lang="en-US" dirty="0"/>
          </a:p>
        </p:txBody>
      </p:sp>
      <p:sp>
        <p:nvSpPr>
          <p:cNvPr id="4" name="TextBox 3"/>
          <p:cNvSpPr txBox="1"/>
          <p:nvPr/>
        </p:nvSpPr>
        <p:spPr>
          <a:xfrm>
            <a:off x="8961874" y="4833911"/>
            <a:ext cx="1465538" cy="1200329"/>
          </a:xfrm>
          <a:prstGeom prst="rect">
            <a:avLst/>
          </a:prstGeom>
          <a:noFill/>
        </p:spPr>
        <p:txBody>
          <a:bodyPr wrap="square" rtlCol="0">
            <a:spAutoFit/>
          </a:bodyPr>
          <a:lstStyle/>
          <a:p>
            <a:r>
              <a:rPr lang="en-US" dirty="0"/>
              <a:t>Model  = (</a:t>
            </a:r>
            <a:r>
              <a:rPr lang="en-US" dirty="0" err="1"/>
              <a:t>W,b</a:t>
            </a:r>
            <a:r>
              <a:rPr lang="en-US" dirty="0"/>
              <a:t>) plus what class is on each side</a:t>
            </a:r>
          </a:p>
        </p:txBody>
      </p:sp>
    </p:spTree>
    <p:extLst>
      <p:ext uri="{BB962C8B-B14F-4D97-AF65-F5344CB8AC3E}">
        <p14:creationId xmlns:p14="http://schemas.microsoft.com/office/powerpoint/2010/main" val="28059042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p:txBody>
          <a:bodyPr>
            <a:normAutofit/>
          </a:bodyPr>
          <a:lstStyle/>
          <a:p>
            <a:r>
              <a:rPr lang="en-US" dirty="0">
                <a:ea typeface="ＭＳ Ｐゴシック" charset="0"/>
                <a:cs typeface="ＭＳ Ｐゴシック" charset="0"/>
              </a:rPr>
              <a:t>Search mechanisms</a:t>
            </a:r>
          </a:p>
        </p:txBody>
      </p:sp>
      <p:sp>
        <p:nvSpPr>
          <p:cNvPr id="22530" name="Content Placeholder 2"/>
          <p:cNvSpPr>
            <a:spLocks noGrp="1"/>
          </p:cNvSpPr>
          <p:nvPr>
            <p:ph idx="1"/>
          </p:nvPr>
        </p:nvSpPr>
        <p:spPr>
          <a:prstGeom prst="rect">
            <a:avLst/>
          </a:prstGeom>
        </p:spPr>
        <p:txBody>
          <a:bodyPr vert="horz" lIns="91435" tIns="45718" rIns="91435" bIns="45718" rtlCol="0">
            <a:normAutofit/>
          </a:bodyPr>
          <a:lstStyle/>
          <a:p>
            <a:r>
              <a:rPr lang="en-US" sz="3600" dirty="0">
                <a:latin typeface="Calibri" charset="0"/>
                <a:ea typeface="ＭＳ Ｐゴシック" charset="0"/>
              </a:rPr>
              <a:t>The knowledge representation just specifies what shape would the patterns have</a:t>
            </a:r>
          </a:p>
          <a:p>
            <a:r>
              <a:rPr lang="en-US" sz="3600" dirty="0">
                <a:latin typeface="Calibri" charset="0"/>
                <a:ea typeface="ＭＳ Ｐゴシック" charset="0"/>
              </a:rPr>
              <a:t>It does not actually look for the patters in the data</a:t>
            </a:r>
          </a:p>
          <a:p>
            <a:r>
              <a:rPr lang="en-US" sz="3600" dirty="0">
                <a:latin typeface="Calibri" charset="0"/>
                <a:ea typeface="ＭＳ Ｐゴシック" charset="0"/>
              </a:rPr>
              <a:t>The search mechanisms are in charge of this</a:t>
            </a:r>
          </a:p>
          <a:p>
            <a:pPr lvl="1"/>
            <a:r>
              <a:rPr lang="en-US" dirty="0">
                <a:latin typeface="Calibri" charset="0"/>
                <a:ea typeface="ＭＳ Ｐゴシック" charset="0"/>
              </a:rPr>
              <a:t>Many biologically-inspired algorithms are ideal for this task</a:t>
            </a:r>
          </a:p>
          <a:p>
            <a:pPr lvl="1"/>
            <a:r>
              <a:rPr lang="en-US" dirty="0">
                <a:latin typeface="Calibri" charset="0"/>
                <a:ea typeface="ＭＳ Ｐゴシック" charset="0"/>
              </a:rPr>
              <a:t>Often non-biologically-inspired methods are also used: e.g. gradient descent</a:t>
            </a:r>
          </a:p>
          <a:p>
            <a:pPr lvl="1"/>
            <a:r>
              <a:rPr lang="en-US" dirty="0">
                <a:latin typeface="Calibri" charset="0"/>
                <a:ea typeface="ＭＳ Ｐゴシック" charset="0"/>
              </a:rPr>
              <a:t>In some cases (e.g. building decision trees) greedy heuristics are used</a:t>
            </a:r>
          </a:p>
        </p:txBody>
      </p:sp>
    </p:spTree>
    <p:extLst>
      <p:ext uri="{BB962C8B-B14F-4D97-AF65-F5344CB8AC3E}">
        <p14:creationId xmlns:p14="http://schemas.microsoft.com/office/powerpoint/2010/main" val="23888490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0C2D4-9B22-7143-B91B-C1A5251AF974}"/>
              </a:ext>
            </a:extLst>
          </p:cNvPr>
          <p:cNvSpPr>
            <a:spLocks noGrp="1"/>
          </p:cNvSpPr>
          <p:nvPr>
            <p:ph type="title"/>
          </p:nvPr>
        </p:nvSpPr>
        <p:spPr>
          <a:xfrm>
            <a:off x="838200" y="-3009"/>
            <a:ext cx="10515600" cy="1325563"/>
          </a:xfrm>
        </p:spPr>
        <p:txBody>
          <a:bodyPr/>
          <a:lstStyle/>
          <a:p>
            <a:r>
              <a:rPr lang="en-US" dirty="0"/>
              <a:t>Machine Learning bias: A simple example</a:t>
            </a:r>
          </a:p>
        </p:txBody>
      </p:sp>
      <p:sp>
        <p:nvSpPr>
          <p:cNvPr id="3" name="Content Placeholder 2">
            <a:extLst>
              <a:ext uri="{FF2B5EF4-FFF2-40B4-BE49-F238E27FC236}">
                <a16:creationId xmlns:a16="http://schemas.microsoft.com/office/drawing/2014/main" id="{84A85451-1E35-E241-8873-F0123F3B4370}"/>
              </a:ext>
            </a:extLst>
          </p:cNvPr>
          <p:cNvSpPr>
            <a:spLocks noGrp="1"/>
          </p:cNvSpPr>
          <p:nvPr>
            <p:ph sz="half" idx="1"/>
          </p:nvPr>
        </p:nvSpPr>
        <p:spPr>
          <a:xfrm>
            <a:off x="838200" y="1148732"/>
            <a:ext cx="5181600" cy="5341519"/>
          </a:xfrm>
        </p:spPr>
        <p:txBody>
          <a:bodyPr>
            <a:normAutofit/>
          </a:bodyPr>
          <a:lstStyle/>
          <a:p>
            <a:r>
              <a:rPr lang="en-US" sz="3200" dirty="0"/>
              <a:t>Image you want to train an image classifier that discriminates cats from dogs</a:t>
            </a:r>
          </a:p>
          <a:p>
            <a:r>
              <a:rPr lang="en-US" sz="3200" dirty="0"/>
              <a:t>You feed it the set of images to the right</a:t>
            </a:r>
          </a:p>
          <a:p>
            <a:r>
              <a:rPr lang="en-US" sz="3200" dirty="0"/>
              <a:t>Do you notice something in them?</a:t>
            </a:r>
          </a:p>
          <a:p>
            <a:r>
              <a:rPr lang="en-US" sz="3200" dirty="0"/>
              <a:t>In reality your algorithm is learning a different task: discriminating indoor/outdoor</a:t>
            </a:r>
          </a:p>
        </p:txBody>
      </p:sp>
      <p:pic>
        <p:nvPicPr>
          <p:cNvPr id="8194" name="Picture 2" descr="Discriminating Dogs and Cats">
            <a:extLst>
              <a:ext uri="{FF2B5EF4-FFF2-40B4-BE49-F238E27FC236}">
                <a16:creationId xmlns:a16="http://schemas.microsoft.com/office/drawing/2014/main" id="{CC0B04D7-466E-6E4C-8D42-CFEA47FAD277}"/>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096000" y="1690688"/>
            <a:ext cx="5595524" cy="2810576"/>
          </a:xfrm>
          <a:prstGeom prst="rect">
            <a:avLst/>
          </a:prstGeom>
          <a:noFill/>
          <a:extLst>
            <a:ext uri="{909E8E84-426E-40dd-AFC4-6F175D3DCCD1}">
              <a14:hiddenFill xmlns:a14="http://schemas.microsoft.com/office/drawing/2010/main" xmlns="">
                <a:solidFill>
                  <a:srgbClr val="FFFFFF"/>
                </a:solidFill>
              </a14:hiddenFill>
            </a:ext>
          </a:extLst>
        </p:spPr>
      </p:pic>
      <p:sp>
        <p:nvSpPr>
          <p:cNvPr id="6" name="Rectangle 5">
            <a:extLst>
              <a:ext uri="{FF2B5EF4-FFF2-40B4-BE49-F238E27FC236}">
                <a16:creationId xmlns:a16="http://schemas.microsoft.com/office/drawing/2014/main" id="{E963D5FB-4D32-8242-AA57-A317BC2016FF}"/>
              </a:ext>
            </a:extLst>
          </p:cNvPr>
          <p:cNvSpPr/>
          <p:nvPr/>
        </p:nvSpPr>
        <p:spPr>
          <a:xfrm>
            <a:off x="6531428" y="4705000"/>
            <a:ext cx="5304311" cy="646331"/>
          </a:xfrm>
          <a:prstGeom prst="rect">
            <a:avLst/>
          </a:prstGeom>
        </p:spPr>
        <p:txBody>
          <a:bodyPr wrap="square">
            <a:spAutoFit/>
          </a:bodyPr>
          <a:lstStyle/>
          <a:p>
            <a:r>
              <a:rPr lang="en-US" dirty="0"/>
              <a:t>From “Machine Learning Gremlins” by Ben </a:t>
            </a:r>
            <a:r>
              <a:rPr lang="en-US" dirty="0" err="1"/>
              <a:t>Hamner</a:t>
            </a:r>
            <a:r>
              <a:rPr lang="en-US" dirty="0"/>
              <a:t> </a:t>
            </a:r>
            <a:r>
              <a:rPr lang="en-US" dirty="0">
                <a:hlinkClick r:id="rId3"/>
              </a:rPr>
              <a:t>https://www.youtube.com/watch?v=tleeC-KlsKA</a:t>
            </a:r>
            <a:endParaRPr lang="en-US" dirty="0"/>
          </a:p>
        </p:txBody>
      </p:sp>
    </p:spTree>
    <p:extLst>
      <p:ext uri="{BB962C8B-B14F-4D97-AF65-F5344CB8AC3E}">
        <p14:creationId xmlns:p14="http://schemas.microsoft.com/office/powerpoint/2010/main" val="32500591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2A176-0723-5141-9076-6A793E188599}"/>
              </a:ext>
            </a:extLst>
          </p:cNvPr>
          <p:cNvSpPr>
            <a:spLocks noGrp="1"/>
          </p:cNvSpPr>
          <p:nvPr>
            <p:ph type="title"/>
          </p:nvPr>
        </p:nvSpPr>
        <p:spPr>
          <a:xfrm>
            <a:off x="410817" y="183646"/>
            <a:ext cx="10515600" cy="1325563"/>
          </a:xfrm>
        </p:spPr>
        <p:txBody>
          <a:bodyPr/>
          <a:lstStyle/>
          <a:p>
            <a:r>
              <a:rPr lang="en-US" dirty="0"/>
              <a:t>When ML predictions go wrong….</a:t>
            </a:r>
          </a:p>
        </p:txBody>
      </p:sp>
      <p:sp>
        <p:nvSpPr>
          <p:cNvPr id="4" name="Content Placeholder 3">
            <a:extLst>
              <a:ext uri="{FF2B5EF4-FFF2-40B4-BE49-F238E27FC236}">
                <a16:creationId xmlns:a16="http://schemas.microsoft.com/office/drawing/2014/main" id="{3CA5A1EC-B5ED-0841-9EA0-F15D0D8E91CA}"/>
              </a:ext>
            </a:extLst>
          </p:cNvPr>
          <p:cNvSpPr>
            <a:spLocks noGrp="1"/>
          </p:cNvSpPr>
          <p:nvPr>
            <p:ph sz="half" idx="2"/>
          </p:nvPr>
        </p:nvSpPr>
        <p:spPr>
          <a:xfrm>
            <a:off x="7633699" y="1825624"/>
            <a:ext cx="4348504" cy="4931435"/>
          </a:xfrm>
        </p:spPr>
        <p:txBody>
          <a:bodyPr>
            <a:normAutofit fontScale="92500"/>
          </a:bodyPr>
          <a:lstStyle/>
          <a:p>
            <a:r>
              <a:rPr lang="en-US" sz="2400" dirty="0"/>
              <a:t>It is not just about social media sites. It affects the lives of people: </a:t>
            </a:r>
            <a:r>
              <a:rPr lang="en-US" sz="2400" dirty="0">
                <a:hlinkClick r:id="rId2"/>
              </a:rPr>
              <a:t>https://www.npr.org/sections/alltechconsidered/2018/02/19/586387119/automating-inequality-algorithms-in-public-services-often-fail-the-most-vulnerab</a:t>
            </a:r>
            <a:endParaRPr lang="en-US" sz="2400" dirty="0"/>
          </a:p>
          <a:p>
            <a:r>
              <a:rPr lang="en-US" sz="2400" dirty="0"/>
              <a:t>And many more: “</a:t>
            </a:r>
            <a:r>
              <a:rPr lang="en-GB" sz="2400" dirty="0"/>
              <a:t>Investigating Algorithmic Injustice” blog</a:t>
            </a:r>
            <a:r>
              <a:rPr lang="en-US" sz="2400" dirty="0"/>
              <a:t> </a:t>
            </a:r>
            <a:r>
              <a:rPr lang="en-US" sz="2400" dirty="0">
                <a:hlinkClick r:id="rId3"/>
              </a:rPr>
              <a:t>https://www.propublica.org/series/machine-bias</a:t>
            </a:r>
            <a:r>
              <a:rPr lang="en-US" sz="2400" dirty="0"/>
              <a:t>  </a:t>
            </a:r>
          </a:p>
          <a:p>
            <a:r>
              <a:rPr lang="en-US" sz="2400" dirty="0"/>
              <a:t>What is the problem? Algorithms are biased because the training process/data did not reflect the full complexity of the real world.</a:t>
            </a:r>
          </a:p>
        </p:txBody>
      </p:sp>
      <p:pic>
        <p:nvPicPr>
          <p:cNvPr id="5" name="Picture 4">
            <a:extLst>
              <a:ext uri="{FF2B5EF4-FFF2-40B4-BE49-F238E27FC236}">
                <a16:creationId xmlns:a16="http://schemas.microsoft.com/office/drawing/2014/main" id="{4E3E98CD-E68B-9E41-8BDD-B5EFBFE9E92C}"/>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05693" y="1485106"/>
            <a:ext cx="4917443" cy="5032375"/>
          </a:xfrm>
          <a:prstGeom prst="rect">
            <a:avLst/>
          </a:prstGeom>
        </p:spPr>
      </p:pic>
      <p:pic>
        <p:nvPicPr>
          <p:cNvPr id="3" name="Picture 2">
            <a:extLst>
              <a:ext uri="{FF2B5EF4-FFF2-40B4-BE49-F238E27FC236}">
                <a16:creationId xmlns:a16="http://schemas.microsoft.com/office/drawing/2014/main" id="{A0FD36EF-4D40-BA4D-8DED-913F012F5B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57864" y="2810669"/>
            <a:ext cx="2257337" cy="3390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42873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F75A6-C3CE-E84E-B3B2-41A6FC65208E}"/>
              </a:ext>
            </a:extLst>
          </p:cNvPr>
          <p:cNvSpPr>
            <a:spLocks noGrp="1"/>
          </p:cNvSpPr>
          <p:nvPr>
            <p:ph type="title"/>
          </p:nvPr>
        </p:nvSpPr>
        <p:spPr/>
        <p:txBody>
          <a:bodyPr>
            <a:normAutofit/>
          </a:bodyPr>
          <a:lstStyle/>
          <a:p>
            <a:r>
              <a:rPr lang="en-US" sz="4000" dirty="0"/>
              <a:t>When ethics are embedded in the ML applied research. Case study: the APPROACH project</a:t>
            </a:r>
          </a:p>
        </p:txBody>
      </p:sp>
      <p:sp>
        <p:nvSpPr>
          <p:cNvPr id="3" name="Content Placeholder 2">
            <a:extLst>
              <a:ext uri="{FF2B5EF4-FFF2-40B4-BE49-F238E27FC236}">
                <a16:creationId xmlns:a16="http://schemas.microsoft.com/office/drawing/2014/main" id="{7C1A0329-EF34-A944-8DF5-1F6E6A9424E8}"/>
              </a:ext>
            </a:extLst>
          </p:cNvPr>
          <p:cNvSpPr>
            <a:spLocks noGrp="1"/>
          </p:cNvSpPr>
          <p:nvPr>
            <p:ph sz="half" idx="1"/>
          </p:nvPr>
        </p:nvSpPr>
        <p:spPr>
          <a:xfrm>
            <a:off x="838200" y="1825625"/>
            <a:ext cx="5181600" cy="4351338"/>
          </a:xfrm>
        </p:spPr>
        <p:txBody>
          <a:bodyPr>
            <a:normAutofit fontScale="77500" lnSpcReduction="20000"/>
          </a:bodyPr>
          <a:lstStyle/>
          <a:p>
            <a:r>
              <a:rPr lang="en-US" dirty="0"/>
              <a:t>APPROACH is a €15M EU-funded biomedical project focusing on a particular disease: </a:t>
            </a:r>
            <a:r>
              <a:rPr lang="en-US" dirty="0" err="1"/>
              <a:t>Osteoarthitis</a:t>
            </a:r>
            <a:endParaRPr lang="en-US" dirty="0"/>
          </a:p>
          <a:p>
            <a:r>
              <a:rPr lang="en-US" dirty="0"/>
              <a:t>Machine Learning is used to recruit patients for the study from historical data</a:t>
            </a:r>
          </a:p>
          <a:p>
            <a:r>
              <a:rPr lang="en-US" dirty="0"/>
              <a:t>Two sets of ML models</a:t>
            </a:r>
          </a:p>
          <a:p>
            <a:pPr marL="914400" lvl="1" indent="-457200">
              <a:buFont typeface="+mj-lt"/>
              <a:buAutoNum type="arabicPeriod"/>
            </a:pPr>
            <a:r>
              <a:rPr lang="en-US" dirty="0"/>
              <a:t>To decide who to call to a screening visit</a:t>
            </a:r>
          </a:p>
          <a:p>
            <a:pPr marL="914400" lvl="1" indent="-457200">
              <a:buFont typeface="+mj-lt"/>
              <a:buAutoNum type="arabicPeriod"/>
            </a:pPr>
            <a:r>
              <a:rPr lang="en-US" dirty="0"/>
              <a:t>Who to enroll in the study</a:t>
            </a:r>
          </a:p>
          <a:p>
            <a:r>
              <a:rPr lang="en-US" dirty="0"/>
              <a:t>Ethical considerations</a:t>
            </a:r>
          </a:p>
          <a:p>
            <a:pPr lvl="1"/>
            <a:r>
              <a:rPr lang="en-US" dirty="0"/>
              <a:t>Historical data is anonymized. We cannot link pre and post-screening data (so we can’t check if our models are correct)</a:t>
            </a:r>
          </a:p>
          <a:p>
            <a:pPr lvl="1"/>
            <a:r>
              <a:rPr lang="en-US" dirty="0"/>
              <a:t>To be selected in the study implies fast progression in the disease. How patients are going to feel about it? </a:t>
            </a:r>
            <a:r>
              <a:rPr lang="en-US" dirty="0">
                <a:sym typeface="Wingdings" pitchFamily="2" charset="2"/>
              </a:rPr>
              <a:t> Patient council</a:t>
            </a:r>
            <a:endParaRPr lang="en-US" dirty="0"/>
          </a:p>
          <a:p>
            <a:pPr lvl="1"/>
            <a:endParaRPr lang="en-US" dirty="0"/>
          </a:p>
          <a:p>
            <a:pPr lvl="1"/>
            <a:endParaRPr lang="en-US" dirty="0"/>
          </a:p>
        </p:txBody>
      </p:sp>
      <p:pic>
        <p:nvPicPr>
          <p:cNvPr id="5" name="Picture 4">
            <a:extLst>
              <a:ext uri="{FF2B5EF4-FFF2-40B4-BE49-F238E27FC236}">
                <a16:creationId xmlns:a16="http://schemas.microsoft.com/office/drawing/2014/main" id="{4AB5FAD0-3126-0E4C-A732-5B0668F486E5}"/>
              </a:ext>
            </a:extLst>
          </p:cNvPr>
          <p:cNvPicPr>
            <a:picLocks noChangeAspect="1"/>
          </p:cNvPicPr>
          <p:nvPr/>
        </p:nvPicPr>
        <p:blipFill>
          <a:blip r:embed="rId2"/>
          <a:stretch>
            <a:fillRect/>
          </a:stretch>
        </p:blipFill>
        <p:spPr>
          <a:xfrm>
            <a:off x="6776272" y="2024008"/>
            <a:ext cx="5067048" cy="2679129"/>
          </a:xfrm>
          <a:prstGeom prst="rect">
            <a:avLst/>
          </a:prstGeom>
        </p:spPr>
      </p:pic>
      <p:pic>
        <p:nvPicPr>
          <p:cNvPr id="8" name="Content Placeholder 3">
            <a:extLst>
              <a:ext uri="{FF2B5EF4-FFF2-40B4-BE49-F238E27FC236}">
                <a16:creationId xmlns:a16="http://schemas.microsoft.com/office/drawing/2014/main" id="{D2E8D8A5-F9CD-3D4F-8465-A5DF3AB9A6D1}"/>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9381507" y="5270035"/>
            <a:ext cx="2810493" cy="790805"/>
          </a:xfrm>
          <a:prstGeom prst="rect">
            <a:avLst/>
          </a:prstGeom>
        </p:spPr>
      </p:pic>
      <p:pic>
        <p:nvPicPr>
          <p:cNvPr id="9" name="Afbeelding 5">
            <a:extLst>
              <a:ext uri="{FF2B5EF4-FFF2-40B4-BE49-F238E27FC236}">
                <a16:creationId xmlns:a16="http://schemas.microsoft.com/office/drawing/2014/main" id="{DDBBE7CB-F0BF-3D49-AB54-9E9D31437864}"/>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776272" y="4900447"/>
            <a:ext cx="2754768" cy="1276516"/>
          </a:xfrm>
          <a:prstGeom prst="rect">
            <a:avLst/>
          </a:prstGeom>
        </p:spPr>
      </p:pic>
    </p:spTree>
    <p:extLst>
      <p:ext uri="{BB962C8B-B14F-4D97-AF65-F5344CB8AC3E}">
        <p14:creationId xmlns:p14="http://schemas.microsoft.com/office/powerpoint/2010/main" val="10848560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CE880-3C52-7644-8DCD-58C9A45932DE}"/>
              </a:ext>
            </a:extLst>
          </p:cNvPr>
          <p:cNvSpPr>
            <a:spLocks noGrp="1"/>
          </p:cNvSpPr>
          <p:nvPr>
            <p:ph type="title"/>
          </p:nvPr>
        </p:nvSpPr>
        <p:spPr/>
        <p:txBody>
          <a:bodyPr/>
          <a:lstStyle/>
          <a:p>
            <a:r>
              <a:rPr lang="en-US" dirty="0"/>
              <a:t>Readings</a:t>
            </a:r>
          </a:p>
        </p:txBody>
      </p:sp>
      <p:sp>
        <p:nvSpPr>
          <p:cNvPr id="3" name="Content Placeholder 2">
            <a:extLst>
              <a:ext uri="{FF2B5EF4-FFF2-40B4-BE49-F238E27FC236}">
                <a16:creationId xmlns:a16="http://schemas.microsoft.com/office/drawing/2014/main" id="{145C4E54-FDFE-C148-A589-36BB0E9CE25D}"/>
              </a:ext>
            </a:extLst>
          </p:cNvPr>
          <p:cNvSpPr>
            <a:spLocks noGrp="1"/>
          </p:cNvSpPr>
          <p:nvPr>
            <p:ph idx="1"/>
          </p:nvPr>
        </p:nvSpPr>
        <p:spPr/>
        <p:txBody>
          <a:bodyPr>
            <a:normAutofit/>
          </a:bodyPr>
          <a:lstStyle/>
          <a:p>
            <a:r>
              <a:rPr lang="en-US" dirty="0"/>
              <a:t>Tom M. Mitchell, Machine Learning, McGraw-Hill, 1997 </a:t>
            </a:r>
          </a:p>
          <a:p>
            <a:r>
              <a:rPr lang="en-US" dirty="0"/>
              <a:t>I Witten, E. Frank and Mark. A. Hall, Data Mining - Practical Machine Learning Tools and Techniques, third edition, Elsevier, 2011</a:t>
            </a:r>
          </a:p>
          <a:p>
            <a:r>
              <a:rPr lang="en-US" dirty="0"/>
              <a:t>J. Han and M. </a:t>
            </a:r>
            <a:r>
              <a:rPr lang="en-US" dirty="0" err="1"/>
              <a:t>Kamber</a:t>
            </a:r>
            <a:r>
              <a:rPr lang="en-US" dirty="0"/>
              <a:t>, Data Mining, </a:t>
            </a:r>
            <a:r>
              <a:rPr lang="en-US" dirty="0" err="1"/>
              <a:t>Conceptes</a:t>
            </a:r>
            <a:r>
              <a:rPr lang="en-US" dirty="0"/>
              <a:t> and techniques, Elsevier, 2006 </a:t>
            </a:r>
          </a:p>
          <a:p>
            <a:r>
              <a:rPr lang="en-US" dirty="0"/>
              <a:t>Trevor Hastie, Robert </a:t>
            </a:r>
            <a:r>
              <a:rPr lang="en-US" dirty="0" err="1"/>
              <a:t>Tibshirani</a:t>
            </a:r>
            <a:r>
              <a:rPr lang="en-US" dirty="0"/>
              <a:t> and Jerome Friedman, The Elements of Statistical Learning, 2nd ed., Springer, 2009 </a:t>
            </a:r>
          </a:p>
          <a:p>
            <a:endParaRPr lang="en-US" dirty="0"/>
          </a:p>
          <a:p>
            <a:endParaRPr lang="en-US" dirty="0"/>
          </a:p>
        </p:txBody>
      </p:sp>
    </p:spTree>
    <p:extLst>
      <p:ext uri="{BB962C8B-B14F-4D97-AF65-F5344CB8AC3E}">
        <p14:creationId xmlns:p14="http://schemas.microsoft.com/office/powerpoint/2010/main" val="774398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Machine Learning</a:t>
            </a:r>
          </a:p>
        </p:txBody>
      </p:sp>
      <p:sp>
        <p:nvSpPr>
          <p:cNvPr id="3" name="Content Placeholder 2"/>
          <p:cNvSpPr>
            <a:spLocks noGrp="1"/>
          </p:cNvSpPr>
          <p:nvPr>
            <p:ph idx="1"/>
          </p:nvPr>
        </p:nvSpPr>
        <p:spPr/>
        <p:txBody>
          <a:bodyPr>
            <a:normAutofit/>
          </a:bodyPr>
          <a:lstStyle/>
          <a:p>
            <a:r>
              <a:rPr lang="en-GB" dirty="0"/>
              <a:t>“Programs that automatically learn from experience” (Tom Mitchell, 1997)</a:t>
            </a:r>
          </a:p>
          <a:p>
            <a:pPr lvl="1"/>
            <a:r>
              <a:rPr lang="en-GB" dirty="0"/>
              <a:t>A computer program that based on the ratings you give to movies, can recommend you new movies to see</a:t>
            </a:r>
          </a:p>
          <a:p>
            <a:endParaRPr lang="en-GB" dirty="0"/>
          </a:p>
          <a:p>
            <a:r>
              <a:rPr lang="en-GB" dirty="0"/>
              <a:t>Almost total overlap with </a:t>
            </a:r>
            <a:r>
              <a:rPr lang="en-GB" b="1" dirty="0"/>
              <a:t>data mining </a:t>
            </a:r>
            <a:r>
              <a:rPr lang="en-GB" dirty="0"/>
              <a:t>“The extraction of knowledge from large amounts of data” (Han and </a:t>
            </a:r>
            <a:r>
              <a:rPr lang="en-GB" dirty="0" err="1"/>
              <a:t>Kamber</a:t>
            </a:r>
            <a:r>
              <a:rPr lang="en-GB" dirty="0"/>
              <a:t>, 2006)</a:t>
            </a:r>
          </a:p>
          <a:p>
            <a:endParaRPr lang="en-GB" dirty="0"/>
          </a:p>
          <a:p>
            <a:r>
              <a:rPr lang="en-GB" dirty="0"/>
              <a:t>Difference is perception (focus on methods, or focus on problem)</a:t>
            </a:r>
          </a:p>
        </p:txBody>
      </p:sp>
    </p:spTree>
    <p:extLst>
      <p:ext uri="{BB962C8B-B14F-4D97-AF65-F5344CB8AC3E}">
        <p14:creationId xmlns:p14="http://schemas.microsoft.com/office/powerpoint/2010/main" val="3815039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Remember The Matrix?</a:t>
            </a:r>
          </a:p>
        </p:txBody>
      </p:sp>
      <p:sp>
        <p:nvSpPr>
          <p:cNvPr id="3" name="Content Placeholder 2"/>
          <p:cNvSpPr>
            <a:spLocks noGrp="1"/>
          </p:cNvSpPr>
          <p:nvPr>
            <p:ph idx="1"/>
          </p:nvPr>
        </p:nvSpPr>
        <p:spPr/>
        <p:txBody>
          <a:bodyPr/>
          <a:lstStyle/>
          <a:p>
            <a:endParaRPr lang="en-GB" dirty="0"/>
          </a:p>
        </p:txBody>
      </p:sp>
      <p:pic>
        <p:nvPicPr>
          <p:cNvPr id="5" name="Picture 4"/>
          <p:cNvPicPr>
            <a:picLocks noChangeAspect="1"/>
          </p:cNvPicPr>
          <p:nvPr/>
        </p:nvPicPr>
        <p:blipFill>
          <a:blip r:embed="rId2"/>
          <a:stretch>
            <a:fillRect/>
          </a:stretch>
        </p:blipFill>
        <p:spPr>
          <a:xfrm>
            <a:off x="5969059" y="2430463"/>
            <a:ext cx="4064000" cy="36957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694096" y="2835057"/>
            <a:ext cx="3977609" cy="2237405"/>
          </a:xfrm>
          <a:prstGeom prst="rect">
            <a:avLst/>
          </a:prstGeom>
        </p:spPr>
      </p:pic>
    </p:spTree>
    <p:extLst>
      <p:ext uri="{BB962C8B-B14F-4D97-AF65-F5344CB8AC3E}">
        <p14:creationId xmlns:p14="http://schemas.microsoft.com/office/powerpoint/2010/main" val="53746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do you see in here?</a:t>
            </a:r>
          </a:p>
        </p:txBody>
      </p:sp>
      <p:graphicFrame>
        <p:nvGraphicFramePr>
          <p:cNvPr id="4" name="Object 3"/>
          <p:cNvGraphicFramePr>
            <a:graphicFrameLocks noChangeAspect="1"/>
          </p:cNvGraphicFramePr>
          <p:nvPr/>
        </p:nvGraphicFramePr>
        <p:xfrm>
          <a:off x="1701552" y="1600200"/>
          <a:ext cx="2489200" cy="4013200"/>
        </p:xfrm>
        <a:graphic>
          <a:graphicData uri="http://schemas.openxmlformats.org/presentationml/2006/ole">
            <mc:AlternateContent xmlns:mc="http://schemas.openxmlformats.org/markup-compatibility/2006">
              <mc:Choice xmlns:v="urn:schemas-microsoft-com:vml" Requires="v">
                <p:oleObj spid="_x0000_s1034" name="Worksheet" r:id="rId3" imgW="2489200" imgH="4013200" progId="Excel.Sheet.12">
                  <p:embed/>
                </p:oleObj>
              </mc:Choice>
              <mc:Fallback>
                <p:oleObj name="Worksheet" r:id="rId3" imgW="2489200" imgH="4013200" progId="Excel.Sheet.12">
                  <p:embed/>
                  <p:pic>
                    <p:nvPicPr>
                      <p:cNvPr id="4" name="Object 3"/>
                      <p:cNvPicPr/>
                      <p:nvPr/>
                    </p:nvPicPr>
                    <p:blipFill>
                      <a:blip r:embed="rId4"/>
                      <a:stretch>
                        <a:fillRect/>
                      </a:stretch>
                    </p:blipFill>
                    <p:spPr>
                      <a:xfrm>
                        <a:off x="1701552" y="1600200"/>
                        <a:ext cx="2489200" cy="4013200"/>
                      </a:xfrm>
                      <a:prstGeom prst="rect">
                        <a:avLst/>
                      </a:prstGeom>
                    </p:spPr>
                  </p:pic>
                </p:oleObj>
              </mc:Fallback>
            </mc:AlternateContent>
          </a:graphicData>
        </a:graphic>
      </p:graphicFrame>
      <p:pic>
        <p:nvPicPr>
          <p:cNvPr id="7" name="Picture 6" descr="Check-2.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959911" y="1407035"/>
            <a:ext cx="5250889" cy="2879567"/>
          </a:xfrm>
          <a:prstGeom prst="rect">
            <a:avLst/>
          </a:prstGeom>
        </p:spPr>
      </p:pic>
      <p:sp>
        <p:nvSpPr>
          <p:cNvPr id="8" name="Rectangle 7"/>
          <p:cNvSpPr/>
          <p:nvPr/>
        </p:nvSpPr>
        <p:spPr>
          <a:xfrm>
            <a:off x="5002740" y="4289872"/>
            <a:ext cx="6548491" cy="2554545"/>
          </a:xfrm>
          <a:prstGeom prst="rect">
            <a:avLst/>
          </a:prstGeom>
        </p:spPr>
        <p:txBody>
          <a:bodyPr wrap="square">
            <a:spAutoFit/>
          </a:bodyPr>
          <a:lstStyle/>
          <a:p>
            <a:pPr marL="342900" indent="-342900">
              <a:buFont typeface="+mj-lt"/>
              <a:buAutoNum type="arabicPeriod"/>
            </a:pPr>
            <a:r>
              <a:rPr lang="sv-SE" sz="1600" b="1" dirty="0"/>
              <a:t>If</a:t>
            </a:r>
            <a:r>
              <a:rPr lang="sv-SE" sz="1600" dirty="0"/>
              <a:t> att3&lt;1.257 </a:t>
            </a:r>
            <a:r>
              <a:rPr lang="sv-SE" sz="1600" b="1" dirty="0"/>
              <a:t>and</a:t>
            </a:r>
            <a:r>
              <a:rPr lang="sv-SE" sz="1600" dirty="0"/>
              <a:t> att4&gt;1.741 </a:t>
            </a:r>
            <a:r>
              <a:rPr lang="sv-SE" sz="1600" b="1" dirty="0" err="1"/>
              <a:t>then</a:t>
            </a:r>
            <a:r>
              <a:rPr lang="sv-SE" sz="1600" dirty="0"/>
              <a:t> </a:t>
            </a:r>
            <a:r>
              <a:rPr lang="sv-SE" sz="1600" dirty="0" err="1"/>
              <a:t>predict</a:t>
            </a:r>
            <a:r>
              <a:rPr lang="sv-SE" sz="1600" dirty="0"/>
              <a:t> 3</a:t>
            </a:r>
          </a:p>
          <a:p>
            <a:pPr marL="342900" indent="-342900">
              <a:buFont typeface="+mj-lt"/>
              <a:buAutoNum type="arabicPeriod"/>
            </a:pPr>
            <a:r>
              <a:rPr lang="sv-SE" sz="1600" b="1" dirty="0"/>
              <a:t>If</a:t>
            </a:r>
            <a:r>
              <a:rPr lang="sv-SE" sz="1600" dirty="0"/>
              <a:t> att3&gt;1.746 </a:t>
            </a:r>
            <a:r>
              <a:rPr lang="sv-SE" sz="1600" b="1" dirty="0"/>
              <a:t>and</a:t>
            </a:r>
            <a:r>
              <a:rPr lang="sv-SE" sz="1600" dirty="0"/>
              <a:t> att4&lt;1.252 </a:t>
            </a:r>
            <a:r>
              <a:rPr lang="sv-SE" sz="1600" b="1" dirty="0" err="1"/>
              <a:t>then</a:t>
            </a:r>
            <a:r>
              <a:rPr lang="sv-SE" sz="1600" dirty="0"/>
              <a:t> </a:t>
            </a:r>
            <a:r>
              <a:rPr lang="sv-SE" sz="1600" dirty="0" err="1"/>
              <a:t>predict</a:t>
            </a:r>
            <a:r>
              <a:rPr lang="sv-SE" sz="1600" dirty="0"/>
              <a:t> 3</a:t>
            </a:r>
          </a:p>
          <a:p>
            <a:pPr marL="342900" indent="-342900">
              <a:buFont typeface="+mj-lt"/>
              <a:buAutoNum type="arabicPeriod"/>
            </a:pPr>
            <a:r>
              <a:rPr lang="sv-SE" sz="1600" b="1" dirty="0"/>
              <a:t>If</a:t>
            </a:r>
            <a:r>
              <a:rPr lang="sv-SE" sz="1600" dirty="0"/>
              <a:t> att3&gt;1.748 </a:t>
            </a:r>
            <a:r>
              <a:rPr lang="sv-SE" sz="1600" b="1" dirty="0"/>
              <a:t>and</a:t>
            </a:r>
            <a:r>
              <a:rPr lang="sv-SE" sz="1600" dirty="0"/>
              <a:t> att4 in [1.495,1.771] </a:t>
            </a:r>
            <a:r>
              <a:rPr lang="sv-SE" sz="1600" b="1" dirty="0" err="1"/>
              <a:t>then</a:t>
            </a:r>
            <a:r>
              <a:rPr lang="sv-SE" sz="1600" dirty="0"/>
              <a:t> </a:t>
            </a:r>
            <a:r>
              <a:rPr lang="sv-SE" sz="1600" dirty="0" err="1"/>
              <a:t>predict</a:t>
            </a:r>
            <a:r>
              <a:rPr lang="sv-SE" sz="1600" dirty="0"/>
              <a:t> 3</a:t>
            </a:r>
          </a:p>
          <a:p>
            <a:pPr marL="342900" indent="-342900">
              <a:buFont typeface="+mj-lt"/>
              <a:buAutoNum type="arabicPeriod"/>
            </a:pPr>
            <a:r>
              <a:rPr lang="sv-SE" sz="1600" b="1" dirty="0"/>
              <a:t>If</a:t>
            </a:r>
            <a:r>
              <a:rPr lang="sv-SE" sz="1600" dirty="0"/>
              <a:t> att3 in [1.487,1.750] </a:t>
            </a:r>
            <a:r>
              <a:rPr lang="sv-SE" sz="1600" b="1" dirty="0"/>
              <a:t>and</a:t>
            </a:r>
            <a:r>
              <a:rPr lang="sv-SE" sz="1600" dirty="0"/>
              <a:t> att4 in [1.248,1.504 </a:t>
            </a:r>
            <a:r>
              <a:rPr lang="sv-SE" sz="1600" b="1" dirty="0" err="1"/>
              <a:t>then</a:t>
            </a:r>
            <a:r>
              <a:rPr lang="sv-SE" sz="1600" dirty="0"/>
              <a:t> </a:t>
            </a:r>
            <a:r>
              <a:rPr lang="sv-SE" sz="1600" dirty="0" err="1"/>
              <a:t>predict</a:t>
            </a:r>
            <a:r>
              <a:rPr lang="sv-SE" sz="1600" dirty="0"/>
              <a:t> 3</a:t>
            </a:r>
          </a:p>
          <a:p>
            <a:pPr marL="342900" indent="-342900">
              <a:buFont typeface="+mj-lt"/>
              <a:buAutoNum type="arabicPeriod"/>
            </a:pPr>
            <a:r>
              <a:rPr lang="sv-SE" sz="1600" b="1" dirty="0"/>
              <a:t>If</a:t>
            </a:r>
            <a:r>
              <a:rPr lang="sv-SE" sz="1600" dirty="0"/>
              <a:t> att3&lt;1.263 </a:t>
            </a:r>
            <a:r>
              <a:rPr lang="sv-SE" sz="1600" b="1" dirty="0"/>
              <a:t>and</a:t>
            </a:r>
            <a:r>
              <a:rPr lang="sv-SE" sz="1600" dirty="0"/>
              <a:t> att4 in [1.250,1.487] </a:t>
            </a:r>
            <a:r>
              <a:rPr lang="sv-SE" sz="1600" b="1" dirty="0" err="1"/>
              <a:t>then</a:t>
            </a:r>
            <a:r>
              <a:rPr lang="sv-SE" sz="1600" dirty="0"/>
              <a:t> </a:t>
            </a:r>
            <a:r>
              <a:rPr lang="sv-SE" sz="1600" dirty="0" err="1"/>
              <a:t>predict</a:t>
            </a:r>
            <a:r>
              <a:rPr lang="sv-SE" sz="1600" dirty="0"/>
              <a:t> 3</a:t>
            </a:r>
          </a:p>
          <a:p>
            <a:pPr marL="342900" indent="-342900">
              <a:buFont typeface="+mj-lt"/>
              <a:buAutoNum type="arabicPeriod"/>
            </a:pPr>
            <a:r>
              <a:rPr lang="sv-SE" sz="1600" b="1" dirty="0"/>
              <a:t>If</a:t>
            </a:r>
            <a:r>
              <a:rPr lang="sv-SE" sz="1600" dirty="0"/>
              <a:t> att3 in [1.250,1.515] </a:t>
            </a:r>
            <a:r>
              <a:rPr lang="sv-SE" sz="1600" b="1" dirty="0"/>
              <a:t>and</a:t>
            </a:r>
            <a:r>
              <a:rPr lang="sv-SE" sz="1600" dirty="0"/>
              <a:t> att4&lt;1.258] </a:t>
            </a:r>
            <a:r>
              <a:rPr lang="sv-SE" sz="1600" b="1" dirty="0" err="1"/>
              <a:t>then</a:t>
            </a:r>
            <a:r>
              <a:rPr lang="sv-SE" sz="1600" dirty="0"/>
              <a:t> </a:t>
            </a:r>
            <a:r>
              <a:rPr lang="sv-SE" sz="1600" dirty="0" err="1"/>
              <a:t>predict</a:t>
            </a:r>
            <a:r>
              <a:rPr lang="sv-SE" sz="1600" dirty="0"/>
              <a:t> 3</a:t>
            </a:r>
          </a:p>
          <a:p>
            <a:pPr marL="342900" indent="-342900">
              <a:buFont typeface="+mj-lt"/>
              <a:buAutoNum type="arabicPeriod"/>
            </a:pPr>
            <a:r>
              <a:rPr lang="sv-SE" sz="1600" b="1" dirty="0"/>
              <a:t>If</a:t>
            </a:r>
            <a:r>
              <a:rPr lang="sv-SE" sz="1600" dirty="0"/>
              <a:t> att3 in [1.501,1.746] </a:t>
            </a:r>
            <a:r>
              <a:rPr lang="sv-SE" sz="1600" b="1" dirty="0"/>
              <a:t>and</a:t>
            </a:r>
            <a:r>
              <a:rPr lang="sv-SE" sz="1600" dirty="0"/>
              <a:t> att4&gt;1.743] </a:t>
            </a:r>
            <a:r>
              <a:rPr lang="sv-SE" sz="1600" b="1" dirty="0" err="1"/>
              <a:t>then</a:t>
            </a:r>
            <a:r>
              <a:rPr lang="sv-SE" sz="1600" dirty="0"/>
              <a:t> </a:t>
            </a:r>
            <a:r>
              <a:rPr lang="sv-SE" sz="1600" dirty="0" err="1"/>
              <a:t>predict</a:t>
            </a:r>
            <a:r>
              <a:rPr lang="sv-SE" sz="1600" dirty="0"/>
              <a:t> 3</a:t>
            </a:r>
          </a:p>
          <a:p>
            <a:pPr marL="342900" indent="-342900">
              <a:buFont typeface="+mj-lt"/>
              <a:buAutoNum type="arabicPeriod"/>
            </a:pPr>
            <a:r>
              <a:rPr lang="sv-SE" sz="1600" b="1" dirty="0"/>
              <a:t>If</a:t>
            </a:r>
            <a:r>
              <a:rPr lang="sv-SE" sz="1600" dirty="0"/>
              <a:t> att3 in [1.249,1.499] </a:t>
            </a:r>
            <a:r>
              <a:rPr lang="sv-SE" sz="1600" b="1" dirty="0"/>
              <a:t>and</a:t>
            </a:r>
            <a:r>
              <a:rPr lang="sv-SE" sz="1600" dirty="0"/>
              <a:t> att4 in [1.497,1.752] </a:t>
            </a:r>
            <a:r>
              <a:rPr lang="sv-SE" sz="1600" b="1" dirty="0" err="1"/>
              <a:t>then</a:t>
            </a:r>
            <a:r>
              <a:rPr lang="sv-SE" sz="1600" dirty="0"/>
              <a:t> </a:t>
            </a:r>
            <a:r>
              <a:rPr lang="sv-SE" sz="1600" dirty="0" err="1"/>
              <a:t>predict</a:t>
            </a:r>
            <a:r>
              <a:rPr lang="sv-SE" sz="1600" dirty="0"/>
              <a:t> 3</a:t>
            </a:r>
          </a:p>
          <a:p>
            <a:pPr marL="342900" indent="-342900">
              <a:buFont typeface="+mj-lt"/>
              <a:buAutoNum type="arabicPeriod"/>
            </a:pPr>
            <a:r>
              <a:rPr lang="sv-SE" sz="1600" b="1" dirty="0"/>
              <a:t>If</a:t>
            </a:r>
            <a:r>
              <a:rPr lang="sv-SE" sz="1600" dirty="0"/>
              <a:t> att3&lt;1.250 and </a:t>
            </a:r>
            <a:r>
              <a:rPr lang="sv-SE" sz="1600" b="1" dirty="0"/>
              <a:t>att4</a:t>
            </a:r>
            <a:r>
              <a:rPr lang="sv-SE" sz="1600" dirty="0"/>
              <a:t> in [1.250,1.507] </a:t>
            </a:r>
            <a:r>
              <a:rPr lang="sv-SE" sz="1600" b="1" dirty="0" err="1"/>
              <a:t>then</a:t>
            </a:r>
            <a:r>
              <a:rPr lang="sv-SE" sz="1600" dirty="0"/>
              <a:t> </a:t>
            </a:r>
            <a:r>
              <a:rPr lang="sv-SE" sz="1600" dirty="0" err="1"/>
              <a:t>predict</a:t>
            </a:r>
            <a:r>
              <a:rPr lang="sv-SE" sz="1600" dirty="0"/>
              <a:t> 3</a:t>
            </a:r>
          </a:p>
          <a:p>
            <a:pPr marL="342900" indent="-342900">
              <a:buFont typeface="+mj-lt"/>
              <a:buAutoNum type="arabicPeriod"/>
            </a:pPr>
            <a:r>
              <a:rPr lang="sv-SE" sz="1600" dirty="0" err="1"/>
              <a:t>Anything</a:t>
            </a:r>
            <a:r>
              <a:rPr lang="sv-SE" sz="1600" dirty="0"/>
              <a:t> </a:t>
            </a:r>
            <a:r>
              <a:rPr lang="sv-SE" sz="1600" dirty="0" err="1"/>
              <a:t>else</a:t>
            </a:r>
            <a:r>
              <a:rPr lang="sv-SE" sz="1600" dirty="0"/>
              <a:t> </a:t>
            </a:r>
            <a:r>
              <a:rPr lang="sv-SE" sz="1600" b="1" dirty="0"/>
              <a:t>-&gt; </a:t>
            </a:r>
            <a:r>
              <a:rPr lang="sv-SE" sz="1600" b="1" dirty="0" err="1"/>
              <a:t>predict</a:t>
            </a:r>
            <a:r>
              <a:rPr lang="sv-SE" sz="1600" b="1" dirty="0"/>
              <a:t> </a:t>
            </a:r>
            <a:r>
              <a:rPr lang="sv-SE" sz="1600" dirty="0"/>
              <a:t>2</a:t>
            </a:r>
          </a:p>
        </p:txBody>
      </p:sp>
      <p:sp>
        <p:nvSpPr>
          <p:cNvPr id="9" name="TextBox 8"/>
          <p:cNvSpPr txBox="1"/>
          <p:nvPr/>
        </p:nvSpPr>
        <p:spPr>
          <a:xfrm rot="5400000">
            <a:off x="2643706" y="5890747"/>
            <a:ext cx="699030" cy="584776"/>
          </a:xfrm>
          <a:prstGeom prst="rect">
            <a:avLst/>
          </a:prstGeom>
          <a:noFill/>
        </p:spPr>
        <p:txBody>
          <a:bodyPr wrap="none" rtlCol="0">
            <a:spAutoFit/>
          </a:bodyPr>
          <a:lstStyle/>
          <a:p>
            <a:r>
              <a:rPr lang="en-GB" sz="3200" b="1" dirty="0"/>
              <a:t>. . .</a:t>
            </a:r>
          </a:p>
        </p:txBody>
      </p:sp>
    </p:spTree>
    <p:extLst>
      <p:ext uri="{BB962C8B-B14F-4D97-AF65-F5344CB8AC3E}">
        <p14:creationId xmlns:p14="http://schemas.microsoft.com/office/powerpoint/2010/main" val="276232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life cycle of machine learning</a:t>
            </a:r>
          </a:p>
        </p:txBody>
      </p:sp>
      <p:sp>
        <p:nvSpPr>
          <p:cNvPr id="3" name="Text Placeholder 2"/>
          <p:cNvSpPr>
            <a:spLocks noGrp="1"/>
          </p:cNvSpPr>
          <p:nvPr>
            <p:ph idx="1"/>
          </p:nvPr>
        </p:nvSpPr>
        <p:spPr>
          <a:xfrm>
            <a:off x="838200" y="1825625"/>
            <a:ext cx="8146774" cy="4351338"/>
          </a:xfrm>
        </p:spPr>
        <p:txBody>
          <a:bodyPr>
            <a:normAutofit/>
          </a:bodyPr>
          <a:lstStyle/>
          <a:p>
            <a:r>
              <a:rPr lang="en-US" dirty="0"/>
              <a:t>ML requires a suitable analysis pipeline</a:t>
            </a:r>
          </a:p>
          <a:p>
            <a:pPr lvl="1"/>
            <a:r>
              <a:rPr lang="en-US" dirty="0"/>
              <a:t>Getting and understanding the data</a:t>
            </a:r>
          </a:p>
          <a:p>
            <a:pPr lvl="1"/>
            <a:r>
              <a:rPr lang="en-US" dirty="0"/>
              <a:t>Having the suitable infrastructure to handle your data</a:t>
            </a:r>
          </a:p>
          <a:p>
            <a:pPr lvl="1"/>
            <a:r>
              <a:rPr lang="en-US" dirty="0"/>
              <a:t>Transforming it so it is ready for analysis</a:t>
            </a:r>
          </a:p>
          <a:p>
            <a:pPr lvl="1"/>
            <a:r>
              <a:rPr lang="en-US" dirty="0" err="1"/>
              <a:t>Analysing</a:t>
            </a:r>
            <a:r>
              <a:rPr lang="en-US" dirty="0"/>
              <a:t> the data to extract useful information</a:t>
            </a:r>
          </a:p>
          <a:p>
            <a:pPr lvl="1"/>
            <a:r>
              <a:rPr lang="en-US" dirty="0"/>
              <a:t>Post-processing and </a:t>
            </a:r>
            <a:r>
              <a:rPr lang="en-US" dirty="0" err="1"/>
              <a:t>visualising</a:t>
            </a:r>
            <a:r>
              <a:rPr lang="en-US" dirty="0"/>
              <a:t> the extracted knowledge</a:t>
            </a:r>
          </a:p>
          <a:p>
            <a:pPr lvl="1"/>
            <a:endParaRPr lang="en-US" dirty="0"/>
          </a:p>
          <a:p>
            <a:r>
              <a:rPr lang="en-US" dirty="0"/>
              <a:t>The central part of this pipeline (transformation and analysis) is what, in a broad sense, is called </a:t>
            </a:r>
            <a:r>
              <a:rPr lang="en-US" b="1" dirty="0"/>
              <a:t>machine learning</a:t>
            </a:r>
          </a:p>
        </p:txBody>
      </p:sp>
      <p:grpSp>
        <p:nvGrpSpPr>
          <p:cNvPr id="6" name="Group 5"/>
          <p:cNvGrpSpPr/>
          <p:nvPr/>
        </p:nvGrpSpPr>
        <p:grpSpPr>
          <a:xfrm>
            <a:off x="8935888" y="1489142"/>
            <a:ext cx="2890293" cy="4577718"/>
            <a:chOff x="994045" y="955497"/>
            <a:chExt cx="6642294" cy="8753975"/>
          </a:xfrm>
        </p:grpSpPr>
        <p:pic>
          <p:nvPicPr>
            <p:cNvPr id="4" name="Content Placeholder 4" descr="Jaume Page Scan.jpg"/>
            <p:cNvPicPr>
              <a:picLocks noChangeAspect="1"/>
            </p:cNvPicPr>
            <p:nvPr/>
          </p:nvPicPr>
          <p:blipFill>
            <a:blip r:embed="rId2">
              <a:extLst>
                <a:ext uri="{28A0092B-C50C-407E-A947-70E740481C1C}">
                  <a14:useLocalDpi xmlns:a14="http://schemas.microsoft.com/office/drawing/2010/main" val="0"/>
                </a:ext>
              </a:extLst>
            </a:blip>
            <a:srcRect l="27791" t="9262" r="10422" b="32835"/>
            <a:stretch>
              <a:fillRect/>
            </a:stretch>
          </p:blipFill>
          <p:spPr bwMode="auto">
            <a:xfrm rot="120000">
              <a:off x="994045" y="955497"/>
              <a:ext cx="6515947" cy="839667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TextBox 11"/>
            <p:cNvSpPr txBox="1">
              <a:spLocks noChangeArrowheads="1"/>
            </p:cNvSpPr>
            <p:nvPr/>
          </p:nvSpPr>
          <p:spPr bwMode="auto">
            <a:xfrm>
              <a:off x="1943946" y="8994987"/>
              <a:ext cx="5692393" cy="7144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91439" tIns="45719" rIns="91439" bIns="4571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28">
                  <a:latin typeface="Calibri" charset="0"/>
                </a:rPr>
                <a:t>(Han and Kamber, 2006)</a:t>
              </a:r>
            </a:p>
          </p:txBody>
        </p:sp>
      </p:grpSp>
    </p:spTree>
    <p:extLst>
      <p:ext uri="{BB962C8B-B14F-4D97-AF65-F5344CB8AC3E}">
        <p14:creationId xmlns:p14="http://schemas.microsoft.com/office/powerpoint/2010/main" val="18142292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79C74-9C97-BE4B-BB8C-B83043F3B56A}"/>
              </a:ext>
            </a:extLst>
          </p:cNvPr>
          <p:cNvSpPr>
            <a:spLocks noGrp="1"/>
          </p:cNvSpPr>
          <p:nvPr>
            <p:ph type="title"/>
          </p:nvPr>
        </p:nvSpPr>
        <p:spPr/>
        <p:txBody>
          <a:bodyPr/>
          <a:lstStyle/>
          <a:p>
            <a:r>
              <a:rPr lang="en-US" dirty="0"/>
              <a:t>Roadmap</a:t>
            </a:r>
          </a:p>
        </p:txBody>
      </p:sp>
      <p:sp>
        <p:nvSpPr>
          <p:cNvPr id="4" name="Content Placeholder 3">
            <a:extLst>
              <a:ext uri="{FF2B5EF4-FFF2-40B4-BE49-F238E27FC236}">
                <a16:creationId xmlns:a16="http://schemas.microsoft.com/office/drawing/2014/main" id="{C366218B-1548-574D-9AC2-3FE179C3467A}"/>
              </a:ext>
            </a:extLst>
          </p:cNvPr>
          <p:cNvSpPr>
            <a:spLocks noGrp="1"/>
          </p:cNvSpPr>
          <p:nvPr>
            <p:ph sz="half" idx="1"/>
          </p:nvPr>
        </p:nvSpPr>
        <p:spPr/>
        <p:txBody>
          <a:bodyPr>
            <a:normAutofit/>
          </a:bodyPr>
          <a:lstStyle/>
          <a:p>
            <a:r>
              <a:rPr lang="en-US" sz="3200" dirty="0"/>
              <a:t>Lecture 1: Introduction and nomenclature</a:t>
            </a:r>
          </a:p>
          <a:p>
            <a:r>
              <a:rPr lang="en-US" sz="3200" dirty="0"/>
              <a:t>Lecture 2: </a:t>
            </a:r>
            <a:r>
              <a:rPr lang="en-US" sz="3200"/>
              <a:t>Evaluation protocols</a:t>
            </a:r>
            <a:endParaRPr lang="en-US" sz="3200" dirty="0"/>
          </a:p>
          <a:p>
            <a:r>
              <a:rPr lang="en-US" sz="3200" dirty="0"/>
              <a:t>Lecture 3: Standard Machine Learning algorithms</a:t>
            </a:r>
          </a:p>
          <a:p>
            <a:r>
              <a:rPr lang="en-US" sz="3200" dirty="0"/>
              <a:t>Lecture 4: Evolutionary Machine Learning</a:t>
            </a:r>
          </a:p>
        </p:txBody>
      </p:sp>
      <p:sp>
        <p:nvSpPr>
          <p:cNvPr id="5" name="Content Placeholder 4">
            <a:extLst>
              <a:ext uri="{FF2B5EF4-FFF2-40B4-BE49-F238E27FC236}">
                <a16:creationId xmlns:a16="http://schemas.microsoft.com/office/drawing/2014/main" id="{E37B3C78-D4E5-5642-B5F1-1F4D35522C02}"/>
              </a:ext>
            </a:extLst>
          </p:cNvPr>
          <p:cNvSpPr>
            <a:spLocks noGrp="1"/>
          </p:cNvSpPr>
          <p:nvPr>
            <p:ph sz="half" idx="2"/>
          </p:nvPr>
        </p:nvSpPr>
        <p:spPr/>
        <p:txBody>
          <a:bodyPr>
            <a:normAutofit/>
          </a:bodyPr>
          <a:lstStyle/>
          <a:p>
            <a:r>
              <a:rPr lang="en-US" sz="3200" dirty="0"/>
              <a:t>Lecture 5: Neural Networks principles</a:t>
            </a:r>
          </a:p>
          <a:p>
            <a:r>
              <a:rPr lang="en-US" sz="3200" dirty="0"/>
              <a:t>Lecture 6-7: Deep Learning</a:t>
            </a:r>
          </a:p>
          <a:p>
            <a:r>
              <a:rPr lang="en-US" sz="3200" dirty="0"/>
              <a:t>Lecture 8: Data preprocessing</a:t>
            </a:r>
          </a:p>
          <a:p>
            <a:r>
              <a:rPr lang="en-US" sz="3200" dirty="0"/>
              <a:t>Lecture 9: Scalability  </a:t>
            </a:r>
          </a:p>
        </p:txBody>
      </p:sp>
    </p:spTree>
    <p:extLst>
      <p:ext uri="{BB962C8B-B14F-4D97-AF65-F5344CB8AC3E}">
        <p14:creationId xmlns:p14="http://schemas.microsoft.com/office/powerpoint/2010/main" val="2633352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r>
              <a:rPr lang="en-US" dirty="0">
                <a:ea typeface="ＭＳ Ｐゴシック" charset="0"/>
                <a:cs typeface="ＭＳ Ｐゴシック" charset="0"/>
              </a:rPr>
              <a:t>Dataset structure</a:t>
            </a:r>
          </a:p>
        </p:txBody>
      </p:sp>
      <p:sp>
        <p:nvSpPr>
          <p:cNvPr id="17410" name="Content Placeholder 2"/>
          <p:cNvSpPr>
            <a:spLocks noGrp="1"/>
          </p:cNvSpPr>
          <p:nvPr>
            <p:ph idx="1"/>
          </p:nvPr>
        </p:nvSpPr>
        <p:spPr>
          <a:prstGeom prst="rect">
            <a:avLst/>
          </a:prstGeom>
        </p:spPr>
        <p:txBody>
          <a:bodyPr vert="horz" lIns="91435" tIns="45718" rIns="91435" bIns="45718" rtlCol="0">
            <a:normAutofit/>
          </a:bodyPr>
          <a:lstStyle/>
          <a:p>
            <a:pPr marL="321457" indent="-321457">
              <a:buFont typeface="Arial"/>
              <a:buChar char="•"/>
            </a:pPr>
            <a:r>
              <a:rPr lang="en-US" sz="2400" dirty="0">
                <a:latin typeface="Calibri" charset="0"/>
                <a:ea typeface="ＭＳ Ｐゴシック" charset="0"/>
                <a:cs typeface="ＭＳ Ｐゴシック" charset="0"/>
              </a:rPr>
              <a:t>In most cases we will treat a dataset as a table with rows and columns</a:t>
            </a:r>
          </a:p>
          <a:p>
            <a:pPr marL="778657" lvl="1" indent="-321457">
              <a:buFont typeface="Arial"/>
              <a:buChar char="•"/>
            </a:pPr>
            <a:r>
              <a:rPr lang="en-US" sz="2000" dirty="0">
                <a:latin typeface="Calibri" charset="0"/>
                <a:ea typeface="ＭＳ Ｐゴシック" charset="0"/>
                <a:cs typeface="ＭＳ Ｐゴシック" charset="0"/>
              </a:rPr>
              <a:t>Many exceptions to this rule in the deep learning topic</a:t>
            </a:r>
          </a:p>
          <a:p>
            <a:pPr marL="321457" indent="-321457">
              <a:buFont typeface="Arial"/>
              <a:buChar char="•"/>
            </a:pPr>
            <a:r>
              <a:rPr lang="en-US" sz="2400" dirty="0">
                <a:latin typeface="Calibri" charset="0"/>
                <a:ea typeface="ＭＳ Ｐゴシック" charset="0"/>
                <a:cs typeface="ＭＳ Ｐゴシック" charset="0"/>
              </a:rPr>
              <a:t>When data gets to the ML algorithms, these don’t really care or know what was its origin, or whether there is some background domain knowledge. They just work with what is given, the instances and attributes. </a:t>
            </a:r>
          </a:p>
          <a:p>
            <a:pPr marL="241093" lvl="1" indent="-241093">
              <a:buFont typeface="Arial"/>
              <a:buChar char="•"/>
            </a:pPr>
            <a:endParaRPr lang="en-US" sz="2000" dirty="0">
              <a:latin typeface="Calibri" charset="0"/>
              <a:ea typeface="ＭＳ Ｐゴシック"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972750073"/>
              </p:ext>
            </p:extLst>
          </p:nvPr>
        </p:nvGraphicFramePr>
        <p:xfrm>
          <a:off x="4252974" y="4624685"/>
          <a:ext cx="6096000" cy="1485900"/>
        </p:xfrm>
        <a:graphic>
          <a:graphicData uri="http://schemas.openxmlformats.org/drawingml/2006/table">
            <a:tbl>
              <a:tblPr/>
              <a:tblGrid>
                <a:gridCol w="1219200">
                  <a:extLst>
                    <a:ext uri="{9D8B030D-6E8A-4147-A177-3AD203B41FA5}">
                      <a16:colId xmlns:a16="http://schemas.microsoft.com/office/drawing/2014/main" val="20000"/>
                    </a:ext>
                  </a:extLst>
                </a:gridCol>
                <a:gridCol w="1219200">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219200">
                  <a:extLst>
                    <a:ext uri="{9D8B030D-6E8A-4147-A177-3AD203B41FA5}">
                      <a16:colId xmlns:a16="http://schemas.microsoft.com/office/drawing/2014/main" val="20004"/>
                    </a:ext>
                  </a:extLst>
                </a:gridCol>
              </a:tblGrid>
              <a:tr h="371475">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0"/>
                  </a:ext>
                </a:extLst>
              </a:tr>
              <a:tr h="371475">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371475">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r h="371475">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Calibri" charset="0"/>
                        <a:ea typeface="ＭＳ Ｐゴシック" charset="0"/>
                        <a:cs typeface="ＭＳ Ｐゴシック" charset="0"/>
                      </a:endParaRPr>
                    </a:p>
                  </a:txBody>
                  <a:tcP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3"/>
                  </a:ext>
                </a:extLst>
              </a:tr>
            </a:tbl>
          </a:graphicData>
        </a:graphic>
      </p:graphicFrame>
      <p:sp>
        <p:nvSpPr>
          <p:cNvPr id="5" name="Left Brace 4"/>
          <p:cNvSpPr/>
          <p:nvPr/>
        </p:nvSpPr>
        <p:spPr>
          <a:xfrm>
            <a:off x="3719574" y="4624686"/>
            <a:ext cx="381000" cy="1482725"/>
          </a:xfrm>
          <a:prstGeom prst="leftBrace">
            <a:avLst/>
          </a:prstGeom>
        </p:spPr>
        <p:style>
          <a:lnRef idx="2">
            <a:schemeClr val="accent1"/>
          </a:lnRef>
          <a:fillRef idx="0">
            <a:schemeClr val="accent1"/>
          </a:fillRef>
          <a:effectRef idx="1">
            <a:schemeClr val="accent1"/>
          </a:effectRef>
          <a:fontRef idx="minor">
            <a:schemeClr val="tx1"/>
          </a:fontRef>
        </p:style>
        <p:txBody>
          <a:bodyPr lIns="91435" tIns="45718" rIns="91435" bIns="45718" anchor="ctr"/>
          <a:lstStyle/>
          <a:p>
            <a:pPr algn="ctr">
              <a:defRPr/>
            </a:pPr>
            <a:endParaRPr lang="en-US">
              <a:latin typeface="Calibri" charset="0"/>
              <a:ea typeface="ＭＳ Ｐゴシック" charset="0"/>
              <a:cs typeface="ＭＳ Ｐゴシック" charset="0"/>
            </a:endParaRPr>
          </a:p>
        </p:txBody>
      </p:sp>
      <p:sp>
        <p:nvSpPr>
          <p:cNvPr id="6" name="Left Brace 5"/>
          <p:cNvSpPr/>
          <p:nvPr/>
        </p:nvSpPr>
        <p:spPr>
          <a:xfrm rot="5400000">
            <a:off x="6973156" y="1248867"/>
            <a:ext cx="579437" cy="6019800"/>
          </a:xfrm>
          <a:prstGeom prst="leftBrace">
            <a:avLst/>
          </a:prstGeom>
        </p:spPr>
        <p:style>
          <a:lnRef idx="2">
            <a:schemeClr val="accent1"/>
          </a:lnRef>
          <a:fillRef idx="0">
            <a:schemeClr val="accent1"/>
          </a:fillRef>
          <a:effectRef idx="1">
            <a:schemeClr val="accent1"/>
          </a:effectRef>
          <a:fontRef idx="minor">
            <a:schemeClr val="tx1"/>
          </a:fontRef>
        </p:style>
        <p:txBody>
          <a:bodyPr lIns="91435" tIns="45718" rIns="91435" bIns="45718" anchor="ctr"/>
          <a:lstStyle/>
          <a:p>
            <a:pPr algn="ctr">
              <a:defRPr/>
            </a:pPr>
            <a:endParaRPr lang="en-US">
              <a:latin typeface="Calibri" charset="0"/>
              <a:ea typeface="ＭＳ Ｐゴシック" charset="0"/>
              <a:cs typeface="ＭＳ Ｐゴシック" charset="0"/>
            </a:endParaRPr>
          </a:p>
        </p:txBody>
      </p:sp>
      <p:sp>
        <p:nvSpPr>
          <p:cNvPr id="17445" name="TextBox 6"/>
          <p:cNvSpPr txBox="1">
            <a:spLocks noChangeArrowheads="1"/>
          </p:cNvSpPr>
          <p:nvPr/>
        </p:nvSpPr>
        <p:spPr bwMode="auto">
          <a:xfrm>
            <a:off x="2500374" y="5204124"/>
            <a:ext cx="1172682"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t>Instances</a:t>
            </a:r>
          </a:p>
        </p:txBody>
      </p:sp>
      <p:sp>
        <p:nvSpPr>
          <p:cNvPr id="17446" name="TextBox 7"/>
          <p:cNvSpPr txBox="1">
            <a:spLocks noChangeArrowheads="1"/>
          </p:cNvSpPr>
          <p:nvPr/>
        </p:nvSpPr>
        <p:spPr bwMode="auto">
          <a:xfrm>
            <a:off x="6691374" y="3603923"/>
            <a:ext cx="1172544" cy="369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1435" tIns="45718" rIns="91435" bIns="45718">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Attributes</a:t>
            </a:r>
          </a:p>
        </p:txBody>
      </p:sp>
    </p:spTree>
    <p:extLst>
      <p:ext uri="{BB962C8B-B14F-4D97-AF65-F5344CB8AC3E}">
        <p14:creationId xmlns:p14="http://schemas.microsoft.com/office/powerpoint/2010/main" val="455248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p:txBody>
          <a:bodyPr/>
          <a:lstStyle/>
          <a:p>
            <a:r>
              <a:rPr lang="en-US" dirty="0">
                <a:ea typeface="ＭＳ Ｐゴシック" charset="0"/>
                <a:cs typeface="ＭＳ Ｐゴシック" charset="0"/>
              </a:rPr>
              <a:t>Instances and attributes</a:t>
            </a:r>
          </a:p>
        </p:txBody>
      </p:sp>
      <p:sp>
        <p:nvSpPr>
          <p:cNvPr id="18434" name="Content Placeholder 2"/>
          <p:cNvSpPr>
            <a:spLocks noGrp="1"/>
          </p:cNvSpPr>
          <p:nvPr>
            <p:ph idx="1"/>
          </p:nvPr>
        </p:nvSpPr>
        <p:spPr>
          <a:prstGeom prst="rect">
            <a:avLst/>
          </a:prstGeom>
        </p:spPr>
        <p:txBody>
          <a:bodyPr vert="horz" lIns="91435" tIns="45718" rIns="91435" bIns="45718" rtlCol="0">
            <a:normAutofit/>
          </a:bodyPr>
          <a:lstStyle/>
          <a:p>
            <a:pPr marL="321457" indent="-321457">
              <a:buFont typeface="Arial"/>
              <a:buChar char="•"/>
            </a:pPr>
            <a:r>
              <a:rPr lang="en-US" sz="2500" dirty="0">
                <a:latin typeface="Calibri" charset="0"/>
                <a:ea typeface="ＭＳ Ｐゴシック" charset="0"/>
                <a:cs typeface="ＭＳ Ｐゴシック" charset="0"/>
              </a:rPr>
              <a:t>Instances are the atomic elements of information from a dataset</a:t>
            </a:r>
          </a:p>
          <a:p>
            <a:pPr marL="493348" lvl="2" indent="-241093"/>
            <a:r>
              <a:rPr lang="en-US" sz="2200" dirty="0">
                <a:latin typeface="Calibri" charset="0"/>
                <a:ea typeface="ＭＳ Ｐゴシック" charset="0"/>
              </a:rPr>
              <a:t>Also known as records or prototypes</a:t>
            </a:r>
          </a:p>
          <a:p>
            <a:pPr marL="321457" indent="-321457">
              <a:buFont typeface="Arial"/>
              <a:buChar char="•"/>
            </a:pPr>
            <a:r>
              <a:rPr lang="en-US" sz="2500" dirty="0">
                <a:latin typeface="Calibri" charset="0"/>
                <a:ea typeface="ＭＳ Ｐゴシック" charset="0"/>
                <a:cs typeface="ＭＳ Ｐゴシック" charset="0"/>
              </a:rPr>
              <a:t>Each instance is composed of a certain number of attributes</a:t>
            </a:r>
          </a:p>
          <a:p>
            <a:pPr marL="493348" lvl="2" indent="-241093"/>
            <a:r>
              <a:rPr lang="en-US" sz="2200" dirty="0">
                <a:latin typeface="Calibri" charset="0"/>
                <a:ea typeface="ＭＳ Ｐゴシック" charset="0"/>
              </a:rPr>
              <a:t>Also known as features or variables</a:t>
            </a:r>
          </a:p>
          <a:p>
            <a:pPr marL="493348" lvl="2" indent="-241093"/>
            <a:r>
              <a:rPr lang="en-US" sz="2200" dirty="0">
                <a:latin typeface="Calibri" charset="0"/>
                <a:ea typeface="ＭＳ Ｐゴシック" charset="0"/>
              </a:rPr>
              <a:t>In a dataset attributes can be of different types</a:t>
            </a:r>
          </a:p>
          <a:p>
            <a:pPr marL="745602" lvl="4" indent="-241093"/>
            <a:r>
              <a:rPr lang="en-US" sz="2200" dirty="0">
                <a:latin typeface="Calibri" charset="0"/>
                <a:ea typeface="ＭＳ Ｐゴシック" charset="0"/>
              </a:rPr>
              <a:t>Continuous (or Integer)</a:t>
            </a:r>
          </a:p>
          <a:p>
            <a:pPr marL="745602" lvl="4" indent="-241093"/>
            <a:r>
              <a:rPr lang="en-US" sz="2200" dirty="0">
                <a:latin typeface="Calibri" charset="0"/>
                <a:ea typeface="ＭＳ Ｐゴシック" charset="0"/>
              </a:rPr>
              <a:t>Discrete (i.e. being able to take a value from a finite set)</a:t>
            </a:r>
          </a:p>
        </p:txBody>
      </p:sp>
    </p:spTree>
    <p:extLst>
      <p:ext uri="{BB962C8B-B14F-4D97-AF65-F5344CB8AC3E}">
        <p14:creationId xmlns:p14="http://schemas.microsoft.com/office/powerpoint/2010/main" val="19054945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TotalTime>
  <Words>1535</Words>
  <Application>Microsoft Macintosh PowerPoint</Application>
  <PresentationFormat>Widescreen</PresentationFormat>
  <Paragraphs>241</Paragraphs>
  <Slides>25</Slides>
  <Notes>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25</vt:i4>
      </vt:variant>
    </vt:vector>
  </HeadingPairs>
  <TitlesOfParts>
    <vt:vector size="31" baseType="lpstr">
      <vt:lpstr>Arial</vt:lpstr>
      <vt:lpstr>Calibri</vt:lpstr>
      <vt:lpstr>Calibri Light</vt:lpstr>
      <vt:lpstr>Wingdings</vt:lpstr>
      <vt:lpstr>Office Theme</vt:lpstr>
      <vt:lpstr>Worksheet</vt:lpstr>
      <vt:lpstr>Introduction to Machine Learning Part 1:  Roadmap and basic concepts</vt:lpstr>
      <vt:lpstr>About me</vt:lpstr>
      <vt:lpstr>Machine Learning</vt:lpstr>
      <vt:lpstr>Remember The Matrix?</vt:lpstr>
      <vt:lpstr>What do you see in here?</vt:lpstr>
      <vt:lpstr>The life cycle of machine learning</vt:lpstr>
      <vt:lpstr>Roadmap</vt:lpstr>
      <vt:lpstr>Dataset structure</vt:lpstr>
      <vt:lpstr>Instances and attributes</vt:lpstr>
      <vt:lpstr>Learning tasks</vt:lpstr>
      <vt:lpstr>Supervised Learning</vt:lpstr>
      <vt:lpstr>Types of supervised learning</vt:lpstr>
      <vt:lpstr>Unsupervised learning</vt:lpstr>
      <vt:lpstr>Clustering</vt:lpstr>
      <vt:lpstr>Association Rule Mining</vt:lpstr>
      <vt:lpstr>Reinforcement learning</vt:lpstr>
      <vt:lpstr>Knowledge representations</vt:lpstr>
      <vt:lpstr>Rule sets &amp; decision trees</vt:lpstr>
      <vt:lpstr>Nearest-neighbour classifier</vt:lpstr>
      <vt:lpstr>Linear Classification</vt:lpstr>
      <vt:lpstr>Search mechanisms</vt:lpstr>
      <vt:lpstr>Machine Learning bias: A simple example</vt:lpstr>
      <vt:lpstr>When ML predictions go wrong….</vt:lpstr>
      <vt:lpstr>When ethics are embedded in the ML applied research. Case study: the APPROACH project</vt:lpstr>
      <vt:lpstr>Readings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Machine Learning Part 1:  Roadmap and basic concepts</dc:title>
  <dc:creator>Jaume Bacardit</dc:creator>
  <cp:lastModifiedBy>Jaume Bacardit</cp:lastModifiedBy>
  <cp:revision>13</cp:revision>
  <dcterms:created xsi:type="dcterms:W3CDTF">2020-02-26T10:58:55Z</dcterms:created>
  <dcterms:modified xsi:type="dcterms:W3CDTF">2020-02-26T14:57:29Z</dcterms:modified>
</cp:coreProperties>
</file>

<file path=docProps/thumbnail.jpeg>
</file>